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6" r:id="rId3"/>
    <p:sldId id="299" r:id="rId4"/>
    <p:sldId id="265" r:id="rId5"/>
    <p:sldId id="261" r:id="rId6"/>
    <p:sldId id="300" r:id="rId7"/>
    <p:sldId id="266" r:id="rId8"/>
    <p:sldId id="267" r:id="rId9"/>
    <p:sldId id="302" r:id="rId10"/>
    <p:sldId id="283" r:id="rId11"/>
    <p:sldId id="310" r:id="rId12"/>
    <p:sldId id="273" r:id="rId13"/>
    <p:sldId id="287" r:id="rId14"/>
    <p:sldId id="309" r:id="rId15"/>
    <p:sldId id="308" r:id="rId16"/>
    <p:sldId id="288" r:id="rId17"/>
    <p:sldId id="303" r:id="rId18"/>
    <p:sldId id="289" r:id="rId19"/>
    <p:sldId id="290" r:id="rId20"/>
    <p:sldId id="304" r:id="rId21"/>
    <p:sldId id="291" r:id="rId22"/>
    <p:sldId id="292" r:id="rId23"/>
    <p:sldId id="305" r:id="rId24"/>
    <p:sldId id="294" r:id="rId25"/>
    <p:sldId id="307" r:id="rId26"/>
    <p:sldId id="306" r:id="rId27"/>
    <p:sldId id="296" r:id="rId28"/>
    <p:sldId id="297" r:id="rId29"/>
    <p:sldId id="270" r:id="rId30"/>
    <p:sldId id="278" r:id="rId31"/>
    <p:sldId id="285" r:id="rId32"/>
    <p:sldId id="293" r:id="rId33"/>
    <p:sldId id="295" r:id="rId34"/>
    <p:sldId id="298" r:id="rId35"/>
    <p:sldId id="26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3295" autoAdjust="0"/>
  </p:normalViewPr>
  <p:slideViewPr>
    <p:cSldViewPr snapToGrid="0">
      <p:cViewPr varScale="1">
        <p:scale>
          <a:sx n="100" d="100"/>
          <a:sy n="100" d="100"/>
        </p:scale>
        <p:origin x="9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6F056-78A8-4C0F-84D9-D9D5762FE2EC}" type="datetimeFigureOut">
              <a:rPr lang="en-US" smtClean="0"/>
              <a:t>5/13/2019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B0655-D92D-43FD-89DA-ADEE0453368B}" type="slidenum">
              <a:rPr lang="en-US" smtClean="0"/>
              <a:t>‹#›</a:t>
            </a:fld>
            <a:endParaRPr lang="en-US"/>
          </a:p>
        </p:txBody>
      </p:sp>
    </p:spTree>
    <p:extLst>
      <p:ext uri="{BB962C8B-B14F-4D97-AF65-F5344CB8AC3E}">
        <p14:creationId xmlns:p14="http://schemas.microsoft.com/office/powerpoint/2010/main" val="227762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I’m Jordan Snyder and I’d like to tell you about some work I’ve been doing on coarse-graining the dynamics of coupled oscillators. I’m wrapping up my PhD at UC Davis, and this work was done in collaboration with Anatoly </a:t>
            </a:r>
            <a:r>
              <a:rPr lang="en-US" dirty="0" err="1"/>
              <a:t>Zlotnik</a:t>
            </a:r>
            <a:r>
              <a:rPr lang="en-US" dirty="0"/>
              <a:t> and Andrey </a:t>
            </a:r>
            <a:r>
              <a:rPr lang="en-US" dirty="0" err="1"/>
              <a:t>Lokhov</a:t>
            </a:r>
            <a:r>
              <a:rPr lang="en-US" dirty="0"/>
              <a:t> at the Center for Nonlinear Studies at LANL.</a:t>
            </a:r>
          </a:p>
        </p:txBody>
      </p:sp>
      <p:sp>
        <p:nvSpPr>
          <p:cNvPr id="4" name="Slide Number Placeholder 3"/>
          <p:cNvSpPr>
            <a:spLocks noGrp="1"/>
          </p:cNvSpPr>
          <p:nvPr>
            <p:ph type="sldNum" sz="quarter" idx="5"/>
          </p:nvPr>
        </p:nvSpPr>
        <p:spPr/>
        <p:txBody>
          <a:bodyPr/>
          <a:lstStyle/>
          <a:p>
            <a:fld id="{CC3B0655-D92D-43FD-89DA-ADEE0453368B}" type="slidenum">
              <a:rPr lang="en-US" smtClean="0"/>
              <a:t>1</a:t>
            </a:fld>
            <a:endParaRPr lang="en-US"/>
          </a:p>
        </p:txBody>
      </p:sp>
    </p:spTree>
    <p:extLst>
      <p:ext uri="{BB962C8B-B14F-4D97-AF65-F5344CB8AC3E}">
        <p14:creationId xmlns:p14="http://schemas.microsoft.com/office/powerpoint/2010/main" val="1273208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cluster order parameters evolve according to an equation of this form, I should be able to detect that from their time series by a direct linear fit. It looks like this.</a:t>
            </a:r>
          </a:p>
          <a:p>
            <a:endParaRPr lang="en-US" dirty="0"/>
          </a:p>
          <a:p>
            <a:r>
              <a:rPr lang="en-US" dirty="0"/>
              <a:t>I compute the time derivative by finite-differencing, and then compute each of the terms that makes up the right-hand size; the linear term (identity) and each of the coupling terms. Recovering the coefficients is then a linear inference problem.</a:t>
            </a:r>
          </a:p>
        </p:txBody>
      </p:sp>
      <p:sp>
        <p:nvSpPr>
          <p:cNvPr id="4" name="Slide Number Placeholder 3"/>
          <p:cNvSpPr>
            <a:spLocks noGrp="1"/>
          </p:cNvSpPr>
          <p:nvPr>
            <p:ph type="sldNum" sz="quarter" idx="5"/>
          </p:nvPr>
        </p:nvSpPr>
        <p:spPr/>
        <p:txBody>
          <a:bodyPr/>
          <a:lstStyle/>
          <a:p>
            <a:fld id="{CC3B0655-D92D-43FD-89DA-ADEE0453368B}" type="slidenum">
              <a:rPr lang="en-US" smtClean="0"/>
              <a:t>11</a:t>
            </a:fld>
            <a:endParaRPr lang="en-US"/>
          </a:p>
        </p:txBody>
      </p:sp>
    </p:spTree>
    <p:extLst>
      <p:ext uri="{BB962C8B-B14F-4D97-AF65-F5344CB8AC3E}">
        <p14:creationId xmlns:p14="http://schemas.microsoft.com/office/powerpoint/2010/main" val="1522384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from this histogram that overall, we get a better-fitting model by coarse-graining according to phase-locked clusters rather than structural modules. Most clearly we see many fewer instances of very poor fit. However, we still see some. How can we understand the failure modes of a dynamical partition?</a:t>
            </a:r>
          </a:p>
        </p:txBody>
      </p:sp>
      <p:sp>
        <p:nvSpPr>
          <p:cNvPr id="4" name="Slide Number Placeholder 3"/>
          <p:cNvSpPr>
            <a:spLocks noGrp="1"/>
          </p:cNvSpPr>
          <p:nvPr>
            <p:ph type="sldNum" sz="quarter" idx="5"/>
          </p:nvPr>
        </p:nvSpPr>
        <p:spPr/>
        <p:txBody>
          <a:bodyPr/>
          <a:lstStyle/>
          <a:p>
            <a:fld id="{CC3B0655-D92D-43FD-89DA-ADEE0453368B}" type="slidenum">
              <a:rPr lang="en-US" smtClean="0"/>
              <a:t>21</a:t>
            </a:fld>
            <a:endParaRPr lang="en-US"/>
          </a:p>
        </p:txBody>
      </p:sp>
    </p:spTree>
    <p:extLst>
      <p:ext uri="{BB962C8B-B14F-4D97-AF65-F5344CB8AC3E}">
        <p14:creationId xmlns:p14="http://schemas.microsoft.com/office/powerpoint/2010/main" val="2325797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general problem I’d like to address is this: given a high-dimensional dynamical system, is there a dynamical description of lower dimension? And if so, how can I find it? I want to focus particularly on /data-driven/ methods so that we can hopefully help out silicon-based friends do science with the rest of us.</a:t>
            </a:r>
          </a:p>
          <a:p>
            <a:endParaRPr lang="en-US" dirty="0"/>
          </a:p>
          <a:p>
            <a:r>
              <a:rPr lang="en-US" dirty="0"/>
              <a:t>And in connection with the theme of this </a:t>
            </a:r>
            <a:r>
              <a:rPr lang="en-US" dirty="0" err="1"/>
              <a:t>minisymposium</a:t>
            </a:r>
            <a:r>
              <a:rPr lang="en-US" dirty="0"/>
              <a:t>, I want to point out that for me, existence of a lower-dimensional dynamical description is one way to formalize the notion of collective behavior.</a:t>
            </a:r>
          </a:p>
        </p:txBody>
      </p:sp>
      <p:sp>
        <p:nvSpPr>
          <p:cNvPr id="4" name="Slide Number Placeholder 3"/>
          <p:cNvSpPr>
            <a:spLocks noGrp="1"/>
          </p:cNvSpPr>
          <p:nvPr>
            <p:ph type="sldNum" sz="quarter" idx="5"/>
          </p:nvPr>
        </p:nvSpPr>
        <p:spPr/>
        <p:txBody>
          <a:bodyPr/>
          <a:lstStyle/>
          <a:p>
            <a:fld id="{CC3B0655-D92D-43FD-89DA-ADEE0453368B}" type="slidenum">
              <a:rPr lang="en-US" smtClean="0"/>
              <a:t>2</a:t>
            </a:fld>
            <a:endParaRPr lang="en-US"/>
          </a:p>
        </p:txBody>
      </p:sp>
    </p:spTree>
    <p:extLst>
      <p:ext uri="{BB962C8B-B14F-4D97-AF65-F5344CB8AC3E}">
        <p14:creationId xmlns:p14="http://schemas.microsoft.com/office/powerpoint/2010/main" val="374397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point out that I know that the problem I’ve just stated is tremendously difficult and quite beyond what I claim to accomplish presently. We don’t necessarily know….</a:t>
            </a:r>
          </a:p>
          <a:p>
            <a:endParaRPr lang="en-US" dirty="0"/>
          </a:p>
          <a:p>
            <a:r>
              <a:rPr lang="en-US" dirty="0"/>
              <a:t>So we turn to a relatively well-understood system that nonetheless exhibits phenomena of the sort I’ve described, which is synchronization on a modular network</a:t>
            </a:r>
          </a:p>
        </p:txBody>
      </p:sp>
      <p:sp>
        <p:nvSpPr>
          <p:cNvPr id="4" name="Slide Number Placeholder 3"/>
          <p:cNvSpPr>
            <a:spLocks noGrp="1"/>
          </p:cNvSpPr>
          <p:nvPr>
            <p:ph type="sldNum" sz="quarter" idx="5"/>
          </p:nvPr>
        </p:nvSpPr>
        <p:spPr/>
        <p:txBody>
          <a:bodyPr/>
          <a:lstStyle/>
          <a:p>
            <a:fld id="{CC3B0655-D92D-43FD-89DA-ADEE0453368B}" type="slidenum">
              <a:rPr lang="en-US" smtClean="0"/>
              <a:t>3</a:t>
            </a:fld>
            <a:endParaRPr lang="en-US"/>
          </a:p>
        </p:txBody>
      </p:sp>
    </p:spTree>
    <p:extLst>
      <p:ext uri="{BB962C8B-B14F-4D97-AF65-F5344CB8AC3E}">
        <p14:creationId xmlns:p14="http://schemas.microsoft.com/office/powerpoint/2010/main" val="3903081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I’ll briefly introduce the </a:t>
            </a:r>
            <a:r>
              <a:rPr lang="en-US" dirty="0" err="1"/>
              <a:t>Kuramoto</a:t>
            </a:r>
            <a:r>
              <a:rPr lang="en-US" dirty="0"/>
              <a:t> model.</a:t>
            </a:r>
          </a:p>
          <a:p>
            <a:endParaRPr lang="en-US" dirty="0"/>
          </a:p>
          <a:p>
            <a:r>
              <a:rPr lang="en-US" dirty="0"/>
              <a:t>The </a:t>
            </a:r>
            <a:r>
              <a:rPr lang="en-US" dirty="0" err="1"/>
              <a:t>Kuramoto</a:t>
            </a:r>
            <a:r>
              <a:rPr lang="en-US" dirty="0"/>
              <a:t> model is this ODE, which describes a population of N oscillators. Each oscillator has a phase theta that evolves according to a natural frequency omega and attractive coupling to the other oscillators. The key features of this model are the heterogeneity of natural frequencies, typically represented by a distribution g from which the frequencies are drawn, and the attractive nature of the coupling. Their trade-off can be tuned by the parameter K, and is typically measured by the order parameter z, which is written here. Geometrically, it is simply the center of mass of the population of phases when considered as points on the unit circle in the complex plane, like this [first image].</a:t>
            </a:r>
          </a:p>
          <a:p>
            <a:endParaRPr lang="en-US" dirty="0"/>
          </a:p>
          <a:p>
            <a:r>
              <a:rPr lang="en-US" dirty="0"/>
              <a:t>The classic result is that R, the magnitude of z, is near zero for small K but suddenly becomes positive at a critical value of K [second image]. In terms of the phase distributions, it looks like this [third image].</a:t>
            </a:r>
          </a:p>
        </p:txBody>
      </p:sp>
      <p:sp>
        <p:nvSpPr>
          <p:cNvPr id="4" name="Slide Number Placeholder 3"/>
          <p:cNvSpPr>
            <a:spLocks noGrp="1"/>
          </p:cNvSpPr>
          <p:nvPr>
            <p:ph type="sldNum" sz="quarter" idx="5"/>
          </p:nvPr>
        </p:nvSpPr>
        <p:spPr/>
        <p:txBody>
          <a:bodyPr/>
          <a:lstStyle/>
          <a:p>
            <a:fld id="{CC3B0655-D92D-43FD-89DA-ADEE0453368B}" type="slidenum">
              <a:rPr lang="en-US" smtClean="0"/>
              <a:t>4</a:t>
            </a:fld>
            <a:endParaRPr lang="en-US"/>
          </a:p>
        </p:txBody>
      </p:sp>
    </p:spTree>
    <p:extLst>
      <p:ext uri="{BB962C8B-B14F-4D97-AF65-F5344CB8AC3E}">
        <p14:creationId xmlns:p14="http://schemas.microsoft.com/office/powerpoint/2010/main" val="2632569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property I want to focus on is the existence of low-dimensional dynamics, which are best exemplified by the Ott-</a:t>
            </a:r>
            <a:r>
              <a:rPr lang="en-US" dirty="0" err="1"/>
              <a:t>Antonsen</a:t>
            </a:r>
            <a:r>
              <a:rPr lang="en-US" dirty="0"/>
              <a:t> ansatz. The OA ansatz defines a low-dimensional invariant manifold in a Fokker-Planck formulation of the </a:t>
            </a:r>
            <a:r>
              <a:rPr lang="en-US" dirty="0" err="1"/>
              <a:t>Kuramoto</a:t>
            </a:r>
            <a:r>
              <a:rPr lang="en-US" dirty="0"/>
              <a:t> model; Ott and </a:t>
            </a:r>
            <a:r>
              <a:rPr lang="en-US" dirty="0" err="1"/>
              <a:t>Antonsen</a:t>
            </a:r>
            <a:r>
              <a:rPr lang="en-US" dirty="0"/>
              <a:t> showed that on that manifold, the order parameter obeys an autonomous ODE, and moreover, that under mild assumptions that manifold is attracting.</a:t>
            </a:r>
          </a:p>
          <a:p>
            <a:endParaRPr lang="en-US" dirty="0"/>
          </a:p>
          <a:p>
            <a:r>
              <a:rPr lang="en-US" dirty="0"/>
              <a:t>The resulting equations is here. You can see that z rotates with frequency Omega, is linearly damped towards zero with strength delta (heterogeneity), and coupling term destabilizes z=0 while drawing z towards |z|=1. In a way, the whole population (as represented by z) behaves as a single giant oscillator.</a:t>
            </a:r>
          </a:p>
          <a:p>
            <a:endParaRPr lang="en-US" dirty="0"/>
          </a:p>
          <a:p>
            <a:r>
              <a:rPr lang="en-US" dirty="0"/>
              <a:t>In the language of coarse-graining, the OA ansatz on a mean-field </a:t>
            </a:r>
            <a:r>
              <a:rPr lang="en-US" dirty="0" err="1"/>
              <a:t>Kuramoto</a:t>
            </a:r>
            <a:r>
              <a:rPr lang="en-US" dirty="0"/>
              <a:t> model gives us a way to coarse grain the whole system into one unit. It’s natural to seek behavior that is organized at a scale in between single oscillators and the whole population; a direct way to see that is to suppose a modular coupling structure.</a:t>
            </a:r>
          </a:p>
        </p:txBody>
      </p:sp>
      <p:sp>
        <p:nvSpPr>
          <p:cNvPr id="4" name="Slide Number Placeholder 3"/>
          <p:cNvSpPr>
            <a:spLocks noGrp="1"/>
          </p:cNvSpPr>
          <p:nvPr>
            <p:ph type="sldNum" sz="quarter" idx="5"/>
          </p:nvPr>
        </p:nvSpPr>
        <p:spPr/>
        <p:txBody>
          <a:bodyPr/>
          <a:lstStyle/>
          <a:p>
            <a:fld id="{CC3B0655-D92D-43FD-89DA-ADEE0453368B}" type="slidenum">
              <a:rPr lang="en-US" smtClean="0"/>
              <a:t>5</a:t>
            </a:fld>
            <a:endParaRPr lang="en-US"/>
          </a:p>
        </p:txBody>
      </p:sp>
    </p:spTree>
    <p:extLst>
      <p:ext uri="{BB962C8B-B14F-4D97-AF65-F5344CB8AC3E}">
        <p14:creationId xmlns:p14="http://schemas.microsoft.com/office/powerpoint/2010/main" val="425679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mean by modular coupling is that the oscillators are divided into groups such that the coupling is strong within groups and weak between them. Mathematically that looks like this, and schematically it looks like that. In this situation, we can also measure /local/ order by cluster order parameters, defined here; we simply average the complex phase over a single cluster rather than the whole system.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OA ansatz also establishes coarse-grained equations for this case</a:t>
            </a:r>
          </a:p>
        </p:txBody>
      </p:sp>
      <p:sp>
        <p:nvSpPr>
          <p:cNvPr id="4" name="Slide Number Placeholder 3"/>
          <p:cNvSpPr>
            <a:spLocks noGrp="1"/>
          </p:cNvSpPr>
          <p:nvPr>
            <p:ph type="sldNum" sz="quarter" idx="5"/>
          </p:nvPr>
        </p:nvSpPr>
        <p:spPr/>
        <p:txBody>
          <a:bodyPr/>
          <a:lstStyle/>
          <a:p>
            <a:fld id="{CC3B0655-D92D-43FD-89DA-ADEE0453368B}" type="slidenum">
              <a:rPr lang="en-US" smtClean="0"/>
              <a:t>6</a:t>
            </a:fld>
            <a:endParaRPr lang="en-US"/>
          </a:p>
        </p:txBody>
      </p:sp>
    </p:spTree>
    <p:extLst>
      <p:ext uri="{BB962C8B-B14F-4D97-AF65-F5344CB8AC3E}">
        <p14:creationId xmlns:p14="http://schemas.microsoft.com/office/powerpoint/2010/main" val="4633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look like this.</a:t>
            </a:r>
          </a:p>
          <a:p>
            <a:endParaRPr lang="en-US" dirty="0"/>
          </a:p>
          <a:p>
            <a:r>
              <a:rPr lang="en-US" dirty="0"/>
              <a:t>So, do these equations effectively describe mesoscale behavior of small networks? Let’s look at some numerical experiments and see what happens.</a:t>
            </a:r>
          </a:p>
        </p:txBody>
      </p:sp>
      <p:sp>
        <p:nvSpPr>
          <p:cNvPr id="4" name="Slide Number Placeholder 3"/>
          <p:cNvSpPr>
            <a:spLocks noGrp="1"/>
          </p:cNvSpPr>
          <p:nvPr>
            <p:ph type="sldNum" sz="quarter" idx="5"/>
          </p:nvPr>
        </p:nvSpPr>
        <p:spPr/>
        <p:txBody>
          <a:bodyPr/>
          <a:lstStyle/>
          <a:p>
            <a:fld id="{CC3B0655-D92D-43FD-89DA-ADEE0453368B}" type="slidenum">
              <a:rPr lang="en-US" smtClean="0"/>
              <a:t>7</a:t>
            </a:fld>
            <a:endParaRPr lang="en-US"/>
          </a:p>
        </p:txBody>
      </p:sp>
    </p:spTree>
    <p:extLst>
      <p:ext uri="{BB962C8B-B14F-4D97-AF65-F5344CB8AC3E}">
        <p14:creationId xmlns:p14="http://schemas.microsoft.com/office/powerpoint/2010/main" val="1209499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you’re looking at is a system of fifteen oscillators. The natural frequencies and initial conditions are identical in all four frames, all that differs are coupling parameters. </a:t>
            </a:r>
            <a:r>
              <a:rPr lang="en-US" dirty="0" err="1"/>
              <a:t>K_in</a:t>
            </a:r>
            <a:r>
              <a:rPr lang="en-US" dirty="0"/>
              <a:t> is the coupling between nodes of the same color, and </a:t>
            </a:r>
            <a:r>
              <a:rPr lang="en-US" dirty="0" err="1"/>
              <a:t>K_out</a:t>
            </a:r>
            <a:r>
              <a:rPr lang="en-US" dirty="0"/>
              <a:t> is coupling between nodes of different color.</a:t>
            </a:r>
          </a:p>
          <a:p>
            <a:endParaRPr lang="en-US" dirty="0"/>
          </a:p>
          <a:p>
            <a:r>
              <a:rPr lang="en-US" dirty="0"/>
              <a:t>[hit play]</a:t>
            </a:r>
          </a:p>
          <a:p>
            <a:endParaRPr lang="en-US" dirty="0"/>
          </a:p>
          <a:p>
            <a:r>
              <a:rPr lang="en-US" dirty="0"/>
              <a:t>What you see is that for low coupling, we don’t see coherence. I don’t expect a CG model to work very well here.</a:t>
            </a:r>
          </a:p>
          <a:p>
            <a:endParaRPr lang="en-US" dirty="0"/>
          </a:p>
          <a:p>
            <a:r>
              <a:rPr lang="en-US" dirty="0"/>
              <a:t>If coupling is very high, the whole system synchronizes and we expect there to be a 1D description of the dynamics.</a:t>
            </a:r>
          </a:p>
          <a:p>
            <a:endParaRPr lang="en-US" dirty="0"/>
          </a:p>
          <a:p>
            <a:r>
              <a:rPr lang="en-US" dirty="0"/>
              <a:t>For high Kin and low </a:t>
            </a:r>
            <a:r>
              <a:rPr lang="en-US" dirty="0" err="1"/>
              <a:t>Kout</a:t>
            </a:r>
            <a:r>
              <a:rPr lang="en-US" dirty="0"/>
              <a:t>, we see something that could very reasonably be described by a single meta-oscillator of each color.</a:t>
            </a:r>
          </a:p>
          <a:p>
            <a:endParaRPr lang="en-US" dirty="0"/>
          </a:p>
          <a:p>
            <a:r>
              <a:rPr lang="en-US" dirty="0"/>
              <a:t>This suggests that internal coherence of a module should be predictive of how well a coarse-grained model works. Before I fully justify that statement, let me be more precise about what I mean.</a:t>
            </a:r>
          </a:p>
        </p:txBody>
      </p:sp>
      <p:sp>
        <p:nvSpPr>
          <p:cNvPr id="4" name="Slide Number Placeholder 3"/>
          <p:cNvSpPr>
            <a:spLocks noGrp="1"/>
          </p:cNvSpPr>
          <p:nvPr>
            <p:ph type="sldNum" sz="quarter" idx="5"/>
          </p:nvPr>
        </p:nvSpPr>
        <p:spPr/>
        <p:txBody>
          <a:bodyPr/>
          <a:lstStyle/>
          <a:p>
            <a:fld id="{CC3B0655-D92D-43FD-89DA-ADEE0453368B}" type="slidenum">
              <a:rPr lang="en-US" smtClean="0"/>
              <a:t>9</a:t>
            </a:fld>
            <a:endParaRPr lang="en-US"/>
          </a:p>
        </p:txBody>
      </p:sp>
    </p:spTree>
    <p:extLst>
      <p:ext uri="{BB962C8B-B14F-4D97-AF65-F5344CB8AC3E}">
        <p14:creationId xmlns:p14="http://schemas.microsoft.com/office/powerpoint/2010/main" val="3271022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you’re looking at is a system of fifteen oscillators. The natural frequencies and initial conditions are identical in all four frames, all that differs are coupling parameters. </a:t>
            </a:r>
            <a:r>
              <a:rPr lang="en-US" dirty="0" err="1"/>
              <a:t>K_in</a:t>
            </a:r>
            <a:r>
              <a:rPr lang="en-US" dirty="0"/>
              <a:t> is the coupling between nodes of the same color, and </a:t>
            </a:r>
            <a:r>
              <a:rPr lang="en-US" dirty="0" err="1"/>
              <a:t>K_out</a:t>
            </a:r>
            <a:r>
              <a:rPr lang="en-US" dirty="0"/>
              <a:t> is coupling between nodes of different color.</a:t>
            </a:r>
          </a:p>
          <a:p>
            <a:endParaRPr lang="en-US" dirty="0"/>
          </a:p>
          <a:p>
            <a:r>
              <a:rPr lang="en-US" dirty="0"/>
              <a:t>[hit play]</a:t>
            </a:r>
          </a:p>
          <a:p>
            <a:endParaRPr lang="en-US" dirty="0"/>
          </a:p>
          <a:p>
            <a:r>
              <a:rPr lang="en-US" dirty="0"/>
              <a:t>What you see is that for low coupling, we don’t see coherence. I don’t expect a CG model to work very well here.</a:t>
            </a:r>
          </a:p>
          <a:p>
            <a:endParaRPr lang="en-US" dirty="0"/>
          </a:p>
          <a:p>
            <a:r>
              <a:rPr lang="en-US" dirty="0"/>
              <a:t>If coupling is very high, the whole system synchronizes and we expect there to be a 1D description of the dynamics.</a:t>
            </a:r>
          </a:p>
          <a:p>
            <a:endParaRPr lang="en-US" dirty="0"/>
          </a:p>
          <a:p>
            <a:r>
              <a:rPr lang="en-US" dirty="0"/>
              <a:t>For high Kin and low </a:t>
            </a:r>
            <a:r>
              <a:rPr lang="en-US" dirty="0" err="1"/>
              <a:t>Kout</a:t>
            </a:r>
            <a:r>
              <a:rPr lang="en-US" dirty="0"/>
              <a:t>, we see something that could very reasonably be described by a single meta-oscillator of each color.</a:t>
            </a:r>
          </a:p>
          <a:p>
            <a:endParaRPr lang="en-US" dirty="0"/>
          </a:p>
          <a:p>
            <a:r>
              <a:rPr lang="en-US" dirty="0"/>
              <a:t>This suggests that internal coherence of a module should be predictive of how well a coarse-grained model works. Before I fully justify that statement, let me be more precise about what I mean.</a:t>
            </a:r>
          </a:p>
        </p:txBody>
      </p:sp>
      <p:sp>
        <p:nvSpPr>
          <p:cNvPr id="4" name="Slide Number Placeholder 3"/>
          <p:cNvSpPr>
            <a:spLocks noGrp="1"/>
          </p:cNvSpPr>
          <p:nvPr>
            <p:ph type="sldNum" sz="quarter" idx="5"/>
          </p:nvPr>
        </p:nvSpPr>
        <p:spPr/>
        <p:txBody>
          <a:bodyPr/>
          <a:lstStyle/>
          <a:p>
            <a:fld id="{CC3B0655-D92D-43FD-89DA-ADEE0453368B}" type="slidenum">
              <a:rPr lang="en-US" smtClean="0"/>
              <a:t>10</a:t>
            </a:fld>
            <a:endParaRPr lang="en-US"/>
          </a:p>
        </p:txBody>
      </p:sp>
    </p:spTree>
    <p:extLst>
      <p:ext uri="{BB962C8B-B14F-4D97-AF65-F5344CB8AC3E}">
        <p14:creationId xmlns:p14="http://schemas.microsoft.com/office/powerpoint/2010/main" val="2190507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B150E-A0EE-4809-B9B3-8B44AAB440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43670F-A7FD-49AA-A42F-8931A9C0AF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7148D2-5C55-4570-BAE8-8FC1B3D18293}"/>
              </a:ext>
            </a:extLst>
          </p:cNvPr>
          <p:cNvSpPr>
            <a:spLocks noGrp="1"/>
          </p:cNvSpPr>
          <p:nvPr>
            <p:ph type="dt" sz="half" idx="10"/>
          </p:nvPr>
        </p:nvSpPr>
        <p:spPr/>
        <p:txBody>
          <a:bodyPr/>
          <a:lstStyle/>
          <a:p>
            <a:fld id="{7A43408F-D432-4700-A6C2-E9815F2A86FD}" type="datetimeFigureOut">
              <a:rPr lang="en-US" smtClean="0"/>
              <a:t>5/13/2019</a:t>
            </a:fld>
            <a:endParaRPr lang="en-US"/>
          </a:p>
        </p:txBody>
      </p:sp>
      <p:sp>
        <p:nvSpPr>
          <p:cNvPr id="5" name="Footer Placeholder 4">
            <a:extLst>
              <a:ext uri="{FF2B5EF4-FFF2-40B4-BE49-F238E27FC236}">
                <a16:creationId xmlns:a16="http://schemas.microsoft.com/office/drawing/2014/main" id="{97F9DE05-FDCA-4728-B67E-A6E992C97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BF1FF-DF44-4745-9F67-A74719F676A2}"/>
              </a:ext>
            </a:extLst>
          </p:cNvPr>
          <p:cNvSpPr>
            <a:spLocks noGrp="1"/>
          </p:cNvSpPr>
          <p:nvPr>
            <p:ph type="sldNum" sz="quarter" idx="12"/>
          </p:nvPr>
        </p:nvSpPr>
        <p:spPr/>
        <p:txBody>
          <a:bodyPr/>
          <a:lstStyle/>
          <a:p>
            <a:fld id="{0FFE29D1-46E3-4849-8FE2-B0D4C04DC487}" type="slidenum">
              <a:rPr lang="en-US" smtClean="0"/>
              <a:t>‹#›</a:t>
            </a:fld>
            <a:endParaRPr lang="en-US"/>
          </a:p>
        </p:txBody>
      </p:sp>
    </p:spTree>
    <p:extLst>
      <p:ext uri="{BB962C8B-B14F-4D97-AF65-F5344CB8AC3E}">
        <p14:creationId xmlns:p14="http://schemas.microsoft.com/office/powerpoint/2010/main" val="2033662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05DD-D823-480C-B853-5778FE2A9B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0C0219-B6D6-4046-A028-B0D1EDCCCA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D7DF6-346D-444D-A685-40C12913C3D8}"/>
              </a:ext>
            </a:extLst>
          </p:cNvPr>
          <p:cNvSpPr>
            <a:spLocks noGrp="1"/>
          </p:cNvSpPr>
          <p:nvPr>
            <p:ph type="dt" sz="half" idx="10"/>
          </p:nvPr>
        </p:nvSpPr>
        <p:spPr/>
        <p:txBody>
          <a:bodyPr/>
          <a:lstStyle/>
          <a:p>
            <a:fld id="{7A43408F-D432-4700-A6C2-E9815F2A86FD}" type="datetimeFigureOut">
              <a:rPr lang="en-US" smtClean="0"/>
              <a:t>5/13/2019</a:t>
            </a:fld>
            <a:endParaRPr lang="en-US"/>
          </a:p>
        </p:txBody>
      </p:sp>
      <p:sp>
        <p:nvSpPr>
          <p:cNvPr id="5" name="Footer Placeholder 4">
            <a:extLst>
              <a:ext uri="{FF2B5EF4-FFF2-40B4-BE49-F238E27FC236}">
                <a16:creationId xmlns:a16="http://schemas.microsoft.com/office/drawing/2014/main" id="{CB40C73D-A1F2-4565-AC79-8C7085ACDF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13F6F-3FE2-4E06-BDC0-6E70A5A0F4DE}"/>
              </a:ext>
            </a:extLst>
          </p:cNvPr>
          <p:cNvSpPr>
            <a:spLocks noGrp="1"/>
          </p:cNvSpPr>
          <p:nvPr>
            <p:ph type="sldNum" sz="quarter" idx="12"/>
          </p:nvPr>
        </p:nvSpPr>
        <p:spPr/>
        <p:txBody>
          <a:bodyPr/>
          <a:lstStyle/>
          <a:p>
            <a:fld id="{0FFE29D1-46E3-4849-8FE2-B0D4C04DC487}" type="slidenum">
              <a:rPr lang="en-US" smtClean="0"/>
              <a:t>‹#›</a:t>
            </a:fld>
            <a:endParaRPr lang="en-US"/>
          </a:p>
        </p:txBody>
      </p:sp>
    </p:spTree>
    <p:extLst>
      <p:ext uri="{BB962C8B-B14F-4D97-AF65-F5344CB8AC3E}">
        <p14:creationId xmlns:p14="http://schemas.microsoft.com/office/powerpoint/2010/main" val="1947326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452B96-9773-4686-AE33-B2D2C93A0A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78E01F-1BB8-40C0-960B-6D2D103483E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093E5-737C-4A97-924D-578F809C78B7}"/>
              </a:ext>
            </a:extLst>
          </p:cNvPr>
          <p:cNvSpPr>
            <a:spLocks noGrp="1"/>
          </p:cNvSpPr>
          <p:nvPr>
            <p:ph type="dt" sz="half" idx="10"/>
          </p:nvPr>
        </p:nvSpPr>
        <p:spPr/>
        <p:txBody>
          <a:bodyPr/>
          <a:lstStyle/>
          <a:p>
            <a:fld id="{7A43408F-D432-4700-A6C2-E9815F2A86FD}" type="datetimeFigureOut">
              <a:rPr lang="en-US" smtClean="0"/>
              <a:t>5/13/2019</a:t>
            </a:fld>
            <a:endParaRPr lang="en-US"/>
          </a:p>
        </p:txBody>
      </p:sp>
      <p:sp>
        <p:nvSpPr>
          <p:cNvPr id="5" name="Footer Placeholder 4">
            <a:extLst>
              <a:ext uri="{FF2B5EF4-FFF2-40B4-BE49-F238E27FC236}">
                <a16:creationId xmlns:a16="http://schemas.microsoft.com/office/drawing/2014/main" id="{AB7A48DA-089A-429F-AD15-3EB9AC9A8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717124-2BED-4698-9EC1-77494D09164A}"/>
              </a:ext>
            </a:extLst>
          </p:cNvPr>
          <p:cNvSpPr>
            <a:spLocks noGrp="1"/>
          </p:cNvSpPr>
          <p:nvPr>
            <p:ph type="sldNum" sz="quarter" idx="12"/>
          </p:nvPr>
        </p:nvSpPr>
        <p:spPr/>
        <p:txBody>
          <a:bodyPr/>
          <a:lstStyle/>
          <a:p>
            <a:fld id="{0FFE29D1-46E3-4849-8FE2-B0D4C04DC487}" type="slidenum">
              <a:rPr lang="en-US" smtClean="0"/>
              <a:t>‹#›</a:t>
            </a:fld>
            <a:endParaRPr lang="en-US"/>
          </a:p>
        </p:txBody>
      </p:sp>
    </p:spTree>
    <p:extLst>
      <p:ext uri="{BB962C8B-B14F-4D97-AF65-F5344CB8AC3E}">
        <p14:creationId xmlns:p14="http://schemas.microsoft.com/office/powerpoint/2010/main" val="1739515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2F0197-3A48-4708-97DF-E45193D906F7}"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DDC4B-44C5-42A5-9FA8-3B1A29899690}" type="slidenum">
              <a:rPr lang="en-US" smtClean="0"/>
              <a:t>‹#›</a:t>
            </a:fld>
            <a:endParaRPr lang="en-US"/>
          </a:p>
        </p:txBody>
      </p:sp>
    </p:spTree>
    <p:extLst>
      <p:ext uri="{BB962C8B-B14F-4D97-AF65-F5344CB8AC3E}">
        <p14:creationId xmlns:p14="http://schemas.microsoft.com/office/powerpoint/2010/main" val="2262842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0197-3A48-4708-97DF-E45193D906F7}"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DDC4B-44C5-42A5-9FA8-3B1A29899690}" type="slidenum">
              <a:rPr lang="en-US" smtClean="0"/>
              <a:t>‹#›</a:t>
            </a:fld>
            <a:endParaRPr lang="en-US"/>
          </a:p>
        </p:txBody>
      </p:sp>
    </p:spTree>
    <p:extLst>
      <p:ext uri="{BB962C8B-B14F-4D97-AF65-F5344CB8AC3E}">
        <p14:creationId xmlns:p14="http://schemas.microsoft.com/office/powerpoint/2010/main" val="2347820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2F0197-3A48-4708-97DF-E45193D906F7}"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DDC4B-44C5-42A5-9FA8-3B1A29899690}" type="slidenum">
              <a:rPr lang="en-US" smtClean="0"/>
              <a:t>‹#›</a:t>
            </a:fld>
            <a:endParaRPr lang="en-US"/>
          </a:p>
        </p:txBody>
      </p:sp>
    </p:spTree>
    <p:extLst>
      <p:ext uri="{BB962C8B-B14F-4D97-AF65-F5344CB8AC3E}">
        <p14:creationId xmlns:p14="http://schemas.microsoft.com/office/powerpoint/2010/main" val="2350800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2F0197-3A48-4708-97DF-E45193D906F7}"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DDC4B-44C5-42A5-9FA8-3B1A29899690}" type="slidenum">
              <a:rPr lang="en-US" smtClean="0"/>
              <a:t>‹#›</a:t>
            </a:fld>
            <a:endParaRPr lang="en-US"/>
          </a:p>
        </p:txBody>
      </p:sp>
    </p:spTree>
    <p:extLst>
      <p:ext uri="{BB962C8B-B14F-4D97-AF65-F5344CB8AC3E}">
        <p14:creationId xmlns:p14="http://schemas.microsoft.com/office/powerpoint/2010/main" val="1476132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2F0197-3A48-4708-97DF-E45193D906F7}" type="datetimeFigureOut">
              <a:rPr lang="en-US" smtClean="0"/>
              <a:t>5/13/2019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2DDC4B-44C5-42A5-9FA8-3B1A29899690}" type="slidenum">
              <a:rPr lang="en-US" smtClean="0"/>
              <a:t>‹#›</a:t>
            </a:fld>
            <a:endParaRPr lang="en-US"/>
          </a:p>
        </p:txBody>
      </p:sp>
    </p:spTree>
    <p:extLst>
      <p:ext uri="{BB962C8B-B14F-4D97-AF65-F5344CB8AC3E}">
        <p14:creationId xmlns:p14="http://schemas.microsoft.com/office/powerpoint/2010/main" val="1482652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2F0197-3A48-4708-97DF-E45193D906F7}" type="datetimeFigureOut">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2DDC4B-44C5-42A5-9FA8-3B1A29899690}" type="slidenum">
              <a:rPr lang="en-US" smtClean="0"/>
              <a:t>‹#›</a:t>
            </a:fld>
            <a:endParaRPr lang="en-US"/>
          </a:p>
        </p:txBody>
      </p:sp>
    </p:spTree>
    <p:extLst>
      <p:ext uri="{BB962C8B-B14F-4D97-AF65-F5344CB8AC3E}">
        <p14:creationId xmlns:p14="http://schemas.microsoft.com/office/powerpoint/2010/main" val="2744089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2F0197-3A48-4708-97DF-E45193D906F7}" type="datetimeFigureOut">
              <a:rPr lang="en-US" smtClean="0"/>
              <a:t>5/13/2019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2DDC4B-44C5-42A5-9FA8-3B1A29899690}" type="slidenum">
              <a:rPr lang="en-US" smtClean="0"/>
              <a:t>‹#›</a:t>
            </a:fld>
            <a:endParaRPr lang="en-US"/>
          </a:p>
        </p:txBody>
      </p:sp>
    </p:spTree>
    <p:extLst>
      <p:ext uri="{BB962C8B-B14F-4D97-AF65-F5344CB8AC3E}">
        <p14:creationId xmlns:p14="http://schemas.microsoft.com/office/powerpoint/2010/main" val="3918057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2F0197-3A48-4708-97DF-E45193D906F7}"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DDC4B-44C5-42A5-9FA8-3B1A29899690}" type="slidenum">
              <a:rPr lang="en-US" smtClean="0"/>
              <a:t>‹#›</a:t>
            </a:fld>
            <a:endParaRPr lang="en-US"/>
          </a:p>
        </p:txBody>
      </p:sp>
    </p:spTree>
    <p:extLst>
      <p:ext uri="{BB962C8B-B14F-4D97-AF65-F5344CB8AC3E}">
        <p14:creationId xmlns:p14="http://schemas.microsoft.com/office/powerpoint/2010/main" val="3304151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2974C-7243-480F-A0C5-47EC3799AC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D11744-9C0F-4951-A060-44313C7997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E00E7F-F123-4DDB-B6C4-37CCAFF0F818}"/>
              </a:ext>
            </a:extLst>
          </p:cNvPr>
          <p:cNvSpPr>
            <a:spLocks noGrp="1"/>
          </p:cNvSpPr>
          <p:nvPr>
            <p:ph type="dt" sz="half" idx="10"/>
          </p:nvPr>
        </p:nvSpPr>
        <p:spPr/>
        <p:txBody>
          <a:bodyPr/>
          <a:lstStyle/>
          <a:p>
            <a:fld id="{7A43408F-D432-4700-A6C2-E9815F2A86FD}" type="datetimeFigureOut">
              <a:rPr lang="en-US" smtClean="0"/>
              <a:t>5/13/2019</a:t>
            </a:fld>
            <a:endParaRPr lang="en-US"/>
          </a:p>
        </p:txBody>
      </p:sp>
      <p:sp>
        <p:nvSpPr>
          <p:cNvPr id="5" name="Footer Placeholder 4">
            <a:extLst>
              <a:ext uri="{FF2B5EF4-FFF2-40B4-BE49-F238E27FC236}">
                <a16:creationId xmlns:a16="http://schemas.microsoft.com/office/drawing/2014/main" id="{F7B1DFCF-0F3F-49C8-BF26-D5E5D960C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EC0F1B-A53B-4634-B789-CC395E62B9FB}"/>
              </a:ext>
            </a:extLst>
          </p:cNvPr>
          <p:cNvSpPr>
            <a:spLocks noGrp="1"/>
          </p:cNvSpPr>
          <p:nvPr>
            <p:ph type="sldNum" sz="quarter" idx="12"/>
          </p:nvPr>
        </p:nvSpPr>
        <p:spPr/>
        <p:txBody>
          <a:bodyPr/>
          <a:lstStyle/>
          <a:p>
            <a:fld id="{0FFE29D1-46E3-4849-8FE2-B0D4C04DC487}" type="slidenum">
              <a:rPr lang="en-US" smtClean="0"/>
              <a:t>‹#›</a:t>
            </a:fld>
            <a:endParaRPr lang="en-US"/>
          </a:p>
        </p:txBody>
      </p:sp>
    </p:spTree>
    <p:extLst>
      <p:ext uri="{BB962C8B-B14F-4D97-AF65-F5344CB8AC3E}">
        <p14:creationId xmlns:p14="http://schemas.microsoft.com/office/powerpoint/2010/main" val="3373312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2F0197-3A48-4708-97DF-E45193D906F7}"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DDC4B-44C5-42A5-9FA8-3B1A29899690}" type="slidenum">
              <a:rPr lang="en-US" smtClean="0"/>
              <a:t>‹#›</a:t>
            </a:fld>
            <a:endParaRPr lang="en-US"/>
          </a:p>
        </p:txBody>
      </p:sp>
    </p:spTree>
    <p:extLst>
      <p:ext uri="{BB962C8B-B14F-4D97-AF65-F5344CB8AC3E}">
        <p14:creationId xmlns:p14="http://schemas.microsoft.com/office/powerpoint/2010/main" val="113412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0197-3A48-4708-97DF-E45193D906F7}"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DDC4B-44C5-42A5-9FA8-3B1A29899690}" type="slidenum">
              <a:rPr lang="en-US" smtClean="0"/>
              <a:t>‹#›</a:t>
            </a:fld>
            <a:endParaRPr lang="en-US"/>
          </a:p>
        </p:txBody>
      </p:sp>
    </p:spTree>
    <p:extLst>
      <p:ext uri="{BB962C8B-B14F-4D97-AF65-F5344CB8AC3E}">
        <p14:creationId xmlns:p14="http://schemas.microsoft.com/office/powerpoint/2010/main" val="2956470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F0197-3A48-4708-97DF-E45193D906F7}"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DDC4B-44C5-42A5-9FA8-3B1A29899690}" type="slidenum">
              <a:rPr lang="en-US" smtClean="0"/>
              <a:t>‹#›</a:t>
            </a:fld>
            <a:endParaRPr lang="en-US"/>
          </a:p>
        </p:txBody>
      </p:sp>
    </p:spTree>
    <p:extLst>
      <p:ext uri="{BB962C8B-B14F-4D97-AF65-F5344CB8AC3E}">
        <p14:creationId xmlns:p14="http://schemas.microsoft.com/office/powerpoint/2010/main" val="496611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9E8A8-29F8-422D-8E7D-B8FE9EEDEA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9623BE-4EE1-45A4-96B0-A37B77EE40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431F70A-2F4B-4F55-9A26-F1D63A8B9D1A}"/>
              </a:ext>
            </a:extLst>
          </p:cNvPr>
          <p:cNvSpPr>
            <a:spLocks noGrp="1"/>
          </p:cNvSpPr>
          <p:nvPr>
            <p:ph type="dt" sz="half" idx="10"/>
          </p:nvPr>
        </p:nvSpPr>
        <p:spPr/>
        <p:txBody>
          <a:bodyPr/>
          <a:lstStyle/>
          <a:p>
            <a:fld id="{7A43408F-D432-4700-A6C2-E9815F2A86FD}" type="datetimeFigureOut">
              <a:rPr lang="en-US" smtClean="0"/>
              <a:t>5/13/2019</a:t>
            </a:fld>
            <a:endParaRPr lang="en-US"/>
          </a:p>
        </p:txBody>
      </p:sp>
      <p:sp>
        <p:nvSpPr>
          <p:cNvPr id="5" name="Footer Placeholder 4">
            <a:extLst>
              <a:ext uri="{FF2B5EF4-FFF2-40B4-BE49-F238E27FC236}">
                <a16:creationId xmlns:a16="http://schemas.microsoft.com/office/drawing/2014/main" id="{0C987552-1F83-4E1B-9744-05BFA8051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CBD9DC-1653-4BA1-8A30-7C4D5E561376}"/>
              </a:ext>
            </a:extLst>
          </p:cNvPr>
          <p:cNvSpPr>
            <a:spLocks noGrp="1"/>
          </p:cNvSpPr>
          <p:nvPr>
            <p:ph type="sldNum" sz="quarter" idx="12"/>
          </p:nvPr>
        </p:nvSpPr>
        <p:spPr/>
        <p:txBody>
          <a:bodyPr/>
          <a:lstStyle/>
          <a:p>
            <a:fld id="{0FFE29D1-46E3-4849-8FE2-B0D4C04DC487}" type="slidenum">
              <a:rPr lang="en-US" smtClean="0"/>
              <a:t>‹#›</a:t>
            </a:fld>
            <a:endParaRPr lang="en-US"/>
          </a:p>
        </p:txBody>
      </p:sp>
    </p:spTree>
    <p:extLst>
      <p:ext uri="{BB962C8B-B14F-4D97-AF65-F5344CB8AC3E}">
        <p14:creationId xmlns:p14="http://schemas.microsoft.com/office/powerpoint/2010/main" val="2949430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24513-B47D-488F-B6D8-B706AD8E09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E6493E-7234-4758-BAE2-622B5E778F1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5753A7-804A-402B-A0C0-0209FD8182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3CD48C-9166-40F1-8551-ED067D9E11F6}"/>
              </a:ext>
            </a:extLst>
          </p:cNvPr>
          <p:cNvSpPr>
            <a:spLocks noGrp="1"/>
          </p:cNvSpPr>
          <p:nvPr>
            <p:ph type="dt" sz="half" idx="10"/>
          </p:nvPr>
        </p:nvSpPr>
        <p:spPr/>
        <p:txBody>
          <a:bodyPr/>
          <a:lstStyle/>
          <a:p>
            <a:fld id="{7A43408F-D432-4700-A6C2-E9815F2A86FD}" type="datetimeFigureOut">
              <a:rPr lang="en-US" smtClean="0"/>
              <a:t>5/13/2019</a:t>
            </a:fld>
            <a:endParaRPr lang="en-US"/>
          </a:p>
        </p:txBody>
      </p:sp>
      <p:sp>
        <p:nvSpPr>
          <p:cNvPr id="6" name="Footer Placeholder 5">
            <a:extLst>
              <a:ext uri="{FF2B5EF4-FFF2-40B4-BE49-F238E27FC236}">
                <a16:creationId xmlns:a16="http://schemas.microsoft.com/office/drawing/2014/main" id="{2C07513B-923D-43E0-B0F1-D6FDAFE5B5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844796-9BE7-4DFB-9C4F-E75483E6B26C}"/>
              </a:ext>
            </a:extLst>
          </p:cNvPr>
          <p:cNvSpPr>
            <a:spLocks noGrp="1"/>
          </p:cNvSpPr>
          <p:nvPr>
            <p:ph type="sldNum" sz="quarter" idx="12"/>
          </p:nvPr>
        </p:nvSpPr>
        <p:spPr/>
        <p:txBody>
          <a:bodyPr/>
          <a:lstStyle/>
          <a:p>
            <a:fld id="{0FFE29D1-46E3-4849-8FE2-B0D4C04DC487}" type="slidenum">
              <a:rPr lang="en-US" smtClean="0"/>
              <a:t>‹#›</a:t>
            </a:fld>
            <a:endParaRPr lang="en-US"/>
          </a:p>
        </p:txBody>
      </p:sp>
    </p:spTree>
    <p:extLst>
      <p:ext uri="{BB962C8B-B14F-4D97-AF65-F5344CB8AC3E}">
        <p14:creationId xmlns:p14="http://schemas.microsoft.com/office/powerpoint/2010/main" val="249270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04D4-B9B0-4F53-B060-8204D1C135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0E0084-36BD-46AF-9784-20561980F5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3D96223-9B30-40BF-8805-DDB0191724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0BD976-0C9D-4B2D-B72A-059DAE2245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A9EA536-3F59-4558-81E5-2477EC8E1FA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8F33FD-2A7B-46E9-8F54-DFE61F274A99}"/>
              </a:ext>
            </a:extLst>
          </p:cNvPr>
          <p:cNvSpPr>
            <a:spLocks noGrp="1"/>
          </p:cNvSpPr>
          <p:nvPr>
            <p:ph type="dt" sz="half" idx="10"/>
          </p:nvPr>
        </p:nvSpPr>
        <p:spPr/>
        <p:txBody>
          <a:bodyPr/>
          <a:lstStyle/>
          <a:p>
            <a:fld id="{7A43408F-D432-4700-A6C2-E9815F2A86FD}" type="datetimeFigureOut">
              <a:rPr lang="en-US" smtClean="0"/>
              <a:t>5/13/2019</a:t>
            </a:fld>
            <a:endParaRPr lang="en-US"/>
          </a:p>
        </p:txBody>
      </p:sp>
      <p:sp>
        <p:nvSpPr>
          <p:cNvPr id="8" name="Footer Placeholder 7">
            <a:extLst>
              <a:ext uri="{FF2B5EF4-FFF2-40B4-BE49-F238E27FC236}">
                <a16:creationId xmlns:a16="http://schemas.microsoft.com/office/drawing/2014/main" id="{B4D5F2B7-5E7B-4155-A0D0-88334897B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382AD8-B2F9-436B-94B8-1F09AF4CA76D}"/>
              </a:ext>
            </a:extLst>
          </p:cNvPr>
          <p:cNvSpPr>
            <a:spLocks noGrp="1"/>
          </p:cNvSpPr>
          <p:nvPr>
            <p:ph type="sldNum" sz="quarter" idx="12"/>
          </p:nvPr>
        </p:nvSpPr>
        <p:spPr/>
        <p:txBody>
          <a:bodyPr/>
          <a:lstStyle/>
          <a:p>
            <a:fld id="{0FFE29D1-46E3-4849-8FE2-B0D4C04DC487}" type="slidenum">
              <a:rPr lang="en-US" smtClean="0"/>
              <a:t>‹#›</a:t>
            </a:fld>
            <a:endParaRPr lang="en-US"/>
          </a:p>
        </p:txBody>
      </p:sp>
    </p:spTree>
    <p:extLst>
      <p:ext uri="{BB962C8B-B14F-4D97-AF65-F5344CB8AC3E}">
        <p14:creationId xmlns:p14="http://schemas.microsoft.com/office/powerpoint/2010/main" val="1483283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40AF-2A88-4E75-8C7C-DB69FD39FD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D4C952-E0A5-46DE-9A2A-A5B1CBBF3E54}"/>
              </a:ext>
            </a:extLst>
          </p:cNvPr>
          <p:cNvSpPr>
            <a:spLocks noGrp="1"/>
          </p:cNvSpPr>
          <p:nvPr>
            <p:ph type="dt" sz="half" idx="10"/>
          </p:nvPr>
        </p:nvSpPr>
        <p:spPr/>
        <p:txBody>
          <a:bodyPr/>
          <a:lstStyle/>
          <a:p>
            <a:fld id="{7A43408F-D432-4700-A6C2-E9815F2A86FD}" type="datetimeFigureOut">
              <a:rPr lang="en-US" smtClean="0"/>
              <a:t>5/13/2019</a:t>
            </a:fld>
            <a:endParaRPr lang="en-US"/>
          </a:p>
        </p:txBody>
      </p:sp>
      <p:sp>
        <p:nvSpPr>
          <p:cNvPr id="4" name="Footer Placeholder 3">
            <a:extLst>
              <a:ext uri="{FF2B5EF4-FFF2-40B4-BE49-F238E27FC236}">
                <a16:creationId xmlns:a16="http://schemas.microsoft.com/office/drawing/2014/main" id="{2A1564D2-236B-4BC3-931A-CAAD4CA44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756CFE-53DC-4B31-B030-87ED91FC2ED4}"/>
              </a:ext>
            </a:extLst>
          </p:cNvPr>
          <p:cNvSpPr>
            <a:spLocks noGrp="1"/>
          </p:cNvSpPr>
          <p:nvPr>
            <p:ph type="sldNum" sz="quarter" idx="12"/>
          </p:nvPr>
        </p:nvSpPr>
        <p:spPr/>
        <p:txBody>
          <a:bodyPr/>
          <a:lstStyle/>
          <a:p>
            <a:fld id="{0FFE29D1-46E3-4849-8FE2-B0D4C04DC487}" type="slidenum">
              <a:rPr lang="en-US" smtClean="0"/>
              <a:t>‹#›</a:t>
            </a:fld>
            <a:endParaRPr lang="en-US"/>
          </a:p>
        </p:txBody>
      </p:sp>
    </p:spTree>
    <p:extLst>
      <p:ext uri="{BB962C8B-B14F-4D97-AF65-F5344CB8AC3E}">
        <p14:creationId xmlns:p14="http://schemas.microsoft.com/office/powerpoint/2010/main" val="430956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68F4EC-3A31-4E9C-9CCB-4EC5A444D5A0}"/>
              </a:ext>
            </a:extLst>
          </p:cNvPr>
          <p:cNvSpPr>
            <a:spLocks noGrp="1"/>
          </p:cNvSpPr>
          <p:nvPr>
            <p:ph type="dt" sz="half" idx="10"/>
          </p:nvPr>
        </p:nvSpPr>
        <p:spPr/>
        <p:txBody>
          <a:bodyPr/>
          <a:lstStyle/>
          <a:p>
            <a:fld id="{7A43408F-D432-4700-A6C2-E9815F2A86FD}" type="datetimeFigureOut">
              <a:rPr lang="en-US" smtClean="0"/>
              <a:t>5/13/2019</a:t>
            </a:fld>
            <a:endParaRPr lang="en-US"/>
          </a:p>
        </p:txBody>
      </p:sp>
      <p:sp>
        <p:nvSpPr>
          <p:cNvPr id="3" name="Footer Placeholder 2">
            <a:extLst>
              <a:ext uri="{FF2B5EF4-FFF2-40B4-BE49-F238E27FC236}">
                <a16:creationId xmlns:a16="http://schemas.microsoft.com/office/drawing/2014/main" id="{C0A9AB05-20F4-46CF-929B-CFDA033F74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76B7C5-7C7E-413B-B9B7-ED1A3BE9D66F}"/>
              </a:ext>
            </a:extLst>
          </p:cNvPr>
          <p:cNvSpPr>
            <a:spLocks noGrp="1"/>
          </p:cNvSpPr>
          <p:nvPr>
            <p:ph type="sldNum" sz="quarter" idx="12"/>
          </p:nvPr>
        </p:nvSpPr>
        <p:spPr/>
        <p:txBody>
          <a:bodyPr/>
          <a:lstStyle/>
          <a:p>
            <a:fld id="{0FFE29D1-46E3-4849-8FE2-B0D4C04DC487}" type="slidenum">
              <a:rPr lang="en-US" smtClean="0"/>
              <a:t>‹#›</a:t>
            </a:fld>
            <a:endParaRPr lang="en-US"/>
          </a:p>
        </p:txBody>
      </p:sp>
    </p:spTree>
    <p:extLst>
      <p:ext uri="{BB962C8B-B14F-4D97-AF65-F5344CB8AC3E}">
        <p14:creationId xmlns:p14="http://schemas.microsoft.com/office/powerpoint/2010/main" val="2203865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6BD4A-16C8-4329-B25E-70371921C9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0B895B-21DF-4544-AAFD-EADF6C41C6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DE3C43-038B-4C8E-813A-30264AEBF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5E69E6-C361-4F77-A696-E402706F8EFD}"/>
              </a:ext>
            </a:extLst>
          </p:cNvPr>
          <p:cNvSpPr>
            <a:spLocks noGrp="1"/>
          </p:cNvSpPr>
          <p:nvPr>
            <p:ph type="dt" sz="half" idx="10"/>
          </p:nvPr>
        </p:nvSpPr>
        <p:spPr/>
        <p:txBody>
          <a:bodyPr/>
          <a:lstStyle/>
          <a:p>
            <a:fld id="{7A43408F-D432-4700-A6C2-E9815F2A86FD}" type="datetimeFigureOut">
              <a:rPr lang="en-US" smtClean="0"/>
              <a:t>5/13/2019</a:t>
            </a:fld>
            <a:endParaRPr lang="en-US"/>
          </a:p>
        </p:txBody>
      </p:sp>
      <p:sp>
        <p:nvSpPr>
          <p:cNvPr id="6" name="Footer Placeholder 5">
            <a:extLst>
              <a:ext uri="{FF2B5EF4-FFF2-40B4-BE49-F238E27FC236}">
                <a16:creationId xmlns:a16="http://schemas.microsoft.com/office/drawing/2014/main" id="{BBE67967-252E-4F2B-AF6E-E4011BE5C1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180E15-AAE3-4F89-A433-6EEE8D358A38}"/>
              </a:ext>
            </a:extLst>
          </p:cNvPr>
          <p:cNvSpPr>
            <a:spLocks noGrp="1"/>
          </p:cNvSpPr>
          <p:nvPr>
            <p:ph type="sldNum" sz="quarter" idx="12"/>
          </p:nvPr>
        </p:nvSpPr>
        <p:spPr/>
        <p:txBody>
          <a:bodyPr/>
          <a:lstStyle/>
          <a:p>
            <a:fld id="{0FFE29D1-46E3-4849-8FE2-B0D4C04DC487}" type="slidenum">
              <a:rPr lang="en-US" smtClean="0"/>
              <a:t>‹#›</a:t>
            </a:fld>
            <a:endParaRPr lang="en-US"/>
          </a:p>
        </p:txBody>
      </p:sp>
    </p:spTree>
    <p:extLst>
      <p:ext uri="{BB962C8B-B14F-4D97-AF65-F5344CB8AC3E}">
        <p14:creationId xmlns:p14="http://schemas.microsoft.com/office/powerpoint/2010/main" val="2680376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8CFF6-81D7-4578-B36A-9BE2466CEA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B4EB62-3995-43ED-906C-7896E74A3B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12CC64-B219-4BC0-B7E2-539030918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E6D499-53F0-498A-B083-D35F18E4739F}"/>
              </a:ext>
            </a:extLst>
          </p:cNvPr>
          <p:cNvSpPr>
            <a:spLocks noGrp="1"/>
          </p:cNvSpPr>
          <p:nvPr>
            <p:ph type="dt" sz="half" idx="10"/>
          </p:nvPr>
        </p:nvSpPr>
        <p:spPr/>
        <p:txBody>
          <a:bodyPr/>
          <a:lstStyle/>
          <a:p>
            <a:fld id="{7A43408F-D432-4700-A6C2-E9815F2A86FD}" type="datetimeFigureOut">
              <a:rPr lang="en-US" smtClean="0"/>
              <a:t>5/13/2019</a:t>
            </a:fld>
            <a:endParaRPr lang="en-US"/>
          </a:p>
        </p:txBody>
      </p:sp>
      <p:sp>
        <p:nvSpPr>
          <p:cNvPr id="6" name="Footer Placeholder 5">
            <a:extLst>
              <a:ext uri="{FF2B5EF4-FFF2-40B4-BE49-F238E27FC236}">
                <a16:creationId xmlns:a16="http://schemas.microsoft.com/office/drawing/2014/main" id="{B048098E-9AB4-4EEF-B3A9-38CCA874B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E498A5-3C0D-4D9E-96E1-65BCF197F389}"/>
              </a:ext>
            </a:extLst>
          </p:cNvPr>
          <p:cNvSpPr>
            <a:spLocks noGrp="1"/>
          </p:cNvSpPr>
          <p:nvPr>
            <p:ph type="sldNum" sz="quarter" idx="12"/>
          </p:nvPr>
        </p:nvSpPr>
        <p:spPr/>
        <p:txBody>
          <a:bodyPr/>
          <a:lstStyle/>
          <a:p>
            <a:fld id="{0FFE29D1-46E3-4849-8FE2-B0D4C04DC487}" type="slidenum">
              <a:rPr lang="en-US" smtClean="0"/>
              <a:t>‹#›</a:t>
            </a:fld>
            <a:endParaRPr lang="en-US"/>
          </a:p>
        </p:txBody>
      </p:sp>
    </p:spTree>
    <p:extLst>
      <p:ext uri="{BB962C8B-B14F-4D97-AF65-F5344CB8AC3E}">
        <p14:creationId xmlns:p14="http://schemas.microsoft.com/office/powerpoint/2010/main" val="2344105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64C9C6-430D-411D-9B59-F2876BE47D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6DCD0D-B0D4-44D9-8E3E-BAA0527B74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B42AA-6F37-4906-83D5-AC9ACD4DD1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43408F-D432-4700-A6C2-E9815F2A86FD}" type="datetimeFigureOut">
              <a:rPr lang="en-US" smtClean="0"/>
              <a:t>5/13/2019</a:t>
            </a:fld>
            <a:endParaRPr lang="en-US"/>
          </a:p>
        </p:txBody>
      </p:sp>
      <p:sp>
        <p:nvSpPr>
          <p:cNvPr id="5" name="Footer Placeholder 4">
            <a:extLst>
              <a:ext uri="{FF2B5EF4-FFF2-40B4-BE49-F238E27FC236}">
                <a16:creationId xmlns:a16="http://schemas.microsoft.com/office/drawing/2014/main" id="{D5B54901-E1E6-40C4-8B8F-9C638FE1DD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992352-017E-4DE3-92D6-CACA315698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E29D1-46E3-4849-8FE2-B0D4C04DC487}" type="slidenum">
              <a:rPr lang="en-US" smtClean="0"/>
              <a:t>‹#›</a:t>
            </a:fld>
            <a:endParaRPr lang="en-US"/>
          </a:p>
        </p:txBody>
      </p:sp>
    </p:spTree>
    <p:extLst>
      <p:ext uri="{BB962C8B-B14F-4D97-AF65-F5344CB8AC3E}">
        <p14:creationId xmlns:p14="http://schemas.microsoft.com/office/powerpoint/2010/main" val="4276102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2F0197-3A48-4708-97DF-E45193D906F7}" type="datetimeFigureOut">
              <a:rPr lang="en-US" smtClean="0"/>
              <a:t>5/13/2019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DDC4B-44C5-42A5-9FA8-3B1A29899690}" type="slidenum">
              <a:rPr lang="en-US" smtClean="0"/>
              <a:t>‹#›</a:t>
            </a:fld>
            <a:endParaRPr lang="en-US"/>
          </a:p>
        </p:txBody>
      </p:sp>
    </p:spTree>
    <p:extLst>
      <p:ext uri="{BB962C8B-B14F-4D97-AF65-F5344CB8AC3E}">
        <p14:creationId xmlns:p14="http://schemas.microsoft.com/office/powerpoint/2010/main" val="2334871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video" Target="../media/media8.mp4"/><Relationship Id="rId13" Type="http://schemas.openxmlformats.org/officeDocument/2006/relationships/image" Target="../media/image37.png"/><Relationship Id="rId3" Type="http://schemas.microsoft.com/office/2007/relationships/media" Target="../media/media6.mp4"/><Relationship Id="rId7" Type="http://schemas.microsoft.com/office/2007/relationships/media" Target="../media/media8.mp4"/><Relationship Id="rId12" Type="http://schemas.openxmlformats.org/officeDocument/2006/relationships/image" Target="../media/image32.png"/><Relationship Id="rId2" Type="http://schemas.openxmlformats.org/officeDocument/2006/relationships/video" Target="../media/media5.mp4"/><Relationship Id="rId16" Type="http://schemas.openxmlformats.org/officeDocument/2006/relationships/image" Target="../media/image40.png"/><Relationship Id="rId1" Type="http://schemas.microsoft.com/office/2007/relationships/media" Target="../media/media5.mp4"/><Relationship Id="rId6" Type="http://schemas.openxmlformats.org/officeDocument/2006/relationships/video" Target="../media/media7.mp4"/><Relationship Id="rId11" Type="http://schemas.openxmlformats.org/officeDocument/2006/relationships/image" Target="../media/image31.png"/><Relationship Id="rId5" Type="http://schemas.microsoft.com/office/2007/relationships/media" Target="../media/media7.mp4"/><Relationship Id="rId15" Type="http://schemas.openxmlformats.org/officeDocument/2006/relationships/image" Target="../media/image39.png"/><Relationship Id="rId10" Type="http://schemas.openxmlformats.org/officeDocument/2006/relationships/notesSlide" Target="../notesSlides/notesSlide9.xml"/><Relationship Id="rId4" Type="http://schemas.openxmlformats.org/officeDocument/2006/relationships/video" Target="../media/media6.mp4"/><Relationship Id="rId9" Type="http://schemas.openxmlformats.org/officeDocument/2006/relationships/slideLayout" Target="../slideLayouts/slideLayout7.xml"/><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png"/><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png"/><Relationship Id="rId7" Type="http://schemas.openxmlformats.org/officeDocument/2006/relationships/image" Target="../media/image11.gif"/><Relationship Id="rId12"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0.gif"/><Relationship Id="rId11" Type="http://schemas.openxmlformats.org/officeDocument/2006/relationships/image" Target="../media/image15.png"/><Relationship Id="rId5" Type="http://schemas.openxmlformats.org/officeDocument/2006/relationships/image" Target="../media/image9.gif"/><Relationship Id="rId10" Type="http://schemas.openxmlformats.org/officeDocument/2006/relationships/image" Target="../media/image14.png"/><Relationship Id="rId4" Type="http://schemas.openxmlformats.org/officeDocument/2006/relationships/image" Target="../media/image8.gif"/><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gi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s>
</file>

<file path=ppt/slides/_rels/slide7.xml.rels><?xml version="1.0" encoding="UTF-8" standalone="yes"?>
<Relationships xmlns="http://schemas.openxmlformats.org/package/2006/relationships"><Relationship Id="rId3" Type="http://schemas.openxmlformats.org/officeDocument/2006/relationships/image" Target="../media/image25.gif"/><Relationship Id="rId7" Type="http://schemas.openxmlformats.org/officeDocument/2006/relationships/image" Target="../media/image28.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7.gif"/><Relationship Id="rId4" Type="http://schemas.openxmlformats.org/officeDocument/2006/relationships/image" Target="../media/image26.gif"/></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4.gif"/><Relationship Id="rId4" Type="http://schemas.openxmlformats.org/officeDocument/2006/relationships/image" Target="../media/image30.gif"/></Relationships>
</file>

<file path=ppt/slides/_rels/slide9.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33.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32.png"/><Relationship Id="rId2" Type="http://schemas.openxmlformats.org/officeDocument/2006/relationships/video" Target="../media/media1.mp4"/><Relationship Id="rId16" Type="http://schemas.openxmlformats.org/officeDocument/2006/relationships/image" Target="../media/image36.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31.png"/><Relationship Id="rId5" Type="http://schemas.microsoft.com/office/2007/relationships/media" Target="../media/media3.mp4"/><Relationship Id="rId15" Type="http://schemas.openxmlformats.org/officeDocument/2006/relationships/image" Target="../media/image35.png"/><Relationship Id="rId10" Type="http://schemas.openxmlformats.org/officeDocument/2006/relationships/notesSlide" Target="../notesSlides/notesSlide8.xml"/><Relationship Id="rId4" Type="http://schemas.openxmlformats.org/officeDocument/2006/relationships/video" Target="../media/media2.mp4"/><Relationship Id="rId9" Type="http://schemas.openxmlformats.org/officeDocument/2006/relationships/slideLayout" Target="../slideLayouts/slideLayout7.xml"/><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C2F11-5EEE-4C6A-9286-C95DDE3FC4E5}"/>
              </a:ext>
            </a:extLst>
          </p:cNvPr>
          <p:cNvSpPr>
            <a:spLocks noGrp="1"/>
          </p:cNvSpPr>
          <p:nvPr>
            <p:ph type="ctrTitle"/>
          </p:nvPr>
        </p:nvSpPr>
        <p:spPr/>
        <p:txBody>
          <a:bodyPr/>
          <a:lstStyle/>
          <a:p>
            <a:r>
              <a:rPr lang="en-US" dirty="0"/>
              <a:t>Coarse-Graining for Coupled Oscillators</a:t>
            </a:r>
          </a:p>
        </p:txBody>
      </p:sp>
      <p:sp>
        <p:nvSpPr>
          <p:cNvPr id="3" name="Subtitle 2">
            <a:extLst>
              <a:ext uri="{FF2B5EF4-FFF2-40B4-BE49-F238E27FC236}">
                <a16:creationId xmlns:a16="http://schemas.microsoft.com/office/drawing/2014/main" id="{5594E868-1066-491F-913F-A9F470136F45}"/>
              </a:ext>
            </a:extLst>
          </p:cNvPr>
          <p:cNvSpPr>
            <a:spLocks noGrp="1"/>
          </p:cNvSpPr>
          <p:nvPr>
            <p:ph type="subTitle" idx="1"/>
          </p:nvPr>
        </p:nvSpPr>
        <p:spPr>
          <a:xfrm>
            <a:off x="1524000" y="3602038"/>
            <a:ext cx="9144000" cy="435706"/>
          </a:xfrm>
        </p:spPr>
        <p:txBody>
          <a:bodyPr/>
          <a:lstStyle/>
          <a:p>
            <a:r>
              <a:rPr lang="en-US" dirty="0"/>
              <a:t>A case study in discovering low-dimensional dynamics</a:t>
            </a:r>
          </a:p>
        </p:txBody>
      </p:sp>
      <p:sp>
        <p:nvSpPr>
          <p:cNvPr id="4" name="TextBox 3">
            <a:extLst>
              <a:ext uri="{FF2B5EF4-FFF2-40B4-BE49-F238E27FC236}">
                <a16:creationId xmlns:a16="http://schemas.microsoft.com/office/drawing/2014/main" id="{64D6C76D-5303-425F-AEE4-900F3FB729FA}"/>
              </a:ext>
            </a:extLst>
          </p:cNvPr>
          <p:cNvSpPr txBox="1"/>
          <p:nvPr/>
        </p:nvSpPr>
        <p:spPr>
          <a:xfrm>
            <a:off x="3645649" y="4129819"/>
            <a:ext cx="4900701" cy="369332"/>
          </a:xfrm>
          <a:prstGeom prst="rect">
            <a:avLst/>
          </a:prstGeom>
          <a:noFill/>
        </p:spPr>
        <p:txBody>
          <a:bodyPr wrap="none" rtlCol="0">
            <a:spAutoFit/>
          </a:bodyPr>
          <a:lstStyle/>
          <a:p>
            <a:r>
              <a:rPr lang="en-US" dirty="0"/>
              <a:t>Jordan Snyder, Andrey </a:t>
            </a:r>
            <a:r>
              <a:rPr lang="en-US" dirty="0" err="1"/>
              <a:t>Lokhov</a:t>
            </a:r>
            <a:r>
              <a:rPr lang="en-US" dirty="0"/>
              <a:t>, and Anatoly </a:t>
            </a:r>
            <a:r>
              <a:rPr lang="en-US" dirty="0" err="1"/>
              <a:t>Zlotnik</a:t>
            </a:r>
            <a:endParaRPr lang="en-US" dirty="0"/>
          </a:p>
        </p:txBody>
      </p:sp>
      <p:pic>
        <p:nvPicPr>
          <p:cNvPr id="6" name="Graphic 5">
            <a:extLst>
              <a:ext uri="{FF2B5EF4-FFF2-40B4-BE49-F238E27FC236}">
                <a16:creationId xmlns:a16="http://schemas.microsoft.com/office/drawing/2014/main" id="{D8124124-B751-49C1-A5AA-C1D24D571F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7909" y="5507751"/>
            <a:ext cx="2790825" cy="1000125"/>
          </a:xfrm>
          <a:prstGeom prst="rect">
            <a:avLst/>
          </a:prstGeom>
        </p:spPr>
      </p:pic>
      <p:pic>
        <p:nvPicPr>
          <p:cNvPr id="8" name="Picture 7">
            <a:extLst>
              <a:ext uri="{FF2B5EF4-FFF2-40B4-BE49-F238E27FC236}">
                <a16:creationId xmlns:a16="http://schemas.microsoft.com/office/drawing/2014/main" id="{C3777C4C-1208-471E-AE8D-B5A2EBF15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900" y="5507750"/>
            <a:ext cx="2907246" cy="1000125"/>
          </a:xfrm>
          <a:prstGeom prst="rect">
            <a:avLst/>
          </a:prstGeom>
        </p:spPr>
      </p:pic>
      <p:pic>
        <p:nvPicPr>
          <p:cNvPr id="10" name="Graphic 9">
            <a:extLst>
              <a:ext uri="{FF2B5EF4-FFF2-40B4-BE49-F238E27FC236}">
                <a16:creationId xmlns:a16="http://schemas.microsoft.com/office/drawing/2014/main" id="{39913800-9764-4DB5-B0FF-2496DAC5F1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23268" y="5303713"/>
            <a:ext cx="2907246" cy="1408197"/>
          </a:xfrm>
          <a:prstGeom prst="rect">
            <a:avLst/>
          </a:prstGeom>
        </p:spPr>
      </p:pic>
      <p:sp>
        <p:nvSpPr>
          <p:cNvPr id="5" name="TextBox 4">
            <a:extLst>
              <a:ext uri="{FF2B5EF4-FFF2-40B4-BE49-F238E27FC236}">
                <a16:creationId xmlns:a16="http://schemas.microsoft.com/office/drawing/2014/main" id="{929FC10C-55D9-48D2-8197-3D34A7457FE3}"/>
              </a:ext>
            </a:extLst>
          </p:cNvPr>
          <p:cNvSpPr txBox="1"/>
          <p:nvPr/>
        </p:nvSpPr>
        <p:spPr>
          <a:xfrm>
            <a:off x="3402216" y="4591226"/>
            <a:ext cx="5387565" cy="923330"/>
          </a:xfrm>
          <a:prstGeom prst="rect">
            <a:avLst/>
          </a:prstGeom>
          <a:noFill/>
        </p:spPr>
        <p:txBody>
          <a:bodyPr wrap="none" rtlCol="0">
            <a:spAutoFit/>
          </a:bodyPr>
          <a:lstStyle/>
          <a:p>
            <a:pPr algn="ctr"/>
            <a:r>
              <a:rPr lang="en-US" dirty="0"/>
              <a:t>SIAM Conference on Applications of Dynamical Systems</a:t>
            </a:r>
          </a:p>
          <a:p>
            <a:pPr algn="ctr"/>
            <a:r>
              <a:rPr lang="en-US" dirty="0"/>
              <a:t>Snowbird, UT</a:t>
            </a:r>
          </a:p>
          <a:p>
            <a:pPr algn="ctr"/>
            <a:r>
              <a:rPr lang="en-US" dirty="0"/>
              <a:t>23 May 2019</a:t>
            </a:r>
          </a:p>
        </p:txBody>
      </p:sp>
    </p:spTree>
    <p:extLst>
      <p:ext uri="{BB962C8B-B14F-4D97-AF65-F5344CB8AC3E}">
        <p14:creationId xmlns:p14="http://schemas.microsoft.com/office/powerpoint/2010/main" val="1183009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1719F12E-2CDA-46B2-86FD-FC286B2F8CA4}"/>
              </a:ext>
            </a:extLst>
          </p:cNvPr>
          <p:cNvCxnSpPr>
            <a:cxnSpLocks/>
          </p:cNvCxnSpPr>
          <p:nvPr/>
        </p:nvCxnSpPr>
        <p:spPr>
          <a:xfrm>
            <a:off x="395784" y="600501"/>
            <a:ext cx="1728438" cy="0"/>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0EF7B63F-82E4-43D0-8644-7F3D9F178D9F}"/>
              </a:ext>
            </a:extLst>
          </p:cNvPr>
          <p:cNvCxnSpPr>
            <a:cxnSpLocks/>
          </p:cNvCxnSpPr>
          <p:nvPr/>
        </p:nvCxnSpPr>
        <p:spPr>
          <a:xfrm>
            <a:off x="395784" y="600501"/>
            <a:ext cx="0" cy="1692533"/>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68484706-8C8C-44F0-8FC8-665DA1669789}"/>
                  </a:ext>
                </a:extLst>
              </p:cNvPr>
              <p:cNvSpPr txBox="1"/>
              <p:nvPr/>
            </p:nvSpPr>
            <p:spPr>
              <a:xfrm>
                <a:off x="483356" y="1714500"/>
                <a:ext cx="8536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𝐾</m:t>
                          </m:r>
                        </m:e>
                        <m:sub>
                          <m:r>
                            <a:rPr lang="en-US" sz="3200" b="0" i="1" smtClean="0">
                              <a:latin typeface="Cambria Math" panose="02040503050406030204" pitchFamily="18" charset="0"/>
                            </a:rPr>
                            <m:t>𝑖𝑛</m:t>
                          </m:r>
                        </m:sub>
                      </m:sSub>
                    </m:oMath>
                  </m:oMathPara>
                </a14:m>
                <a:endParaRPr lang="en-US" sz="3200" dirty="0"/>
              </a:p>
            </p:txBody>
          </p:sp>
        </mc:Choice>
        <mc:Fallback>
          <p:sp>
            <p:nvSpPr>
              <p:cNvPr id="19" name="TextBox 18">
                <a:extLst>
                  <a:ext uri="{FF2B5EF4-FFF2-40B4-BE49-F238E27FC236}">
                    <a16:creationId xmlns:a16="http://schemas.microsoft.com/office/drawing/2014/main" id="{68484706-8C8C-44F0-8FC8-665DA1669789}"/>
                  </a:ext>
                </a:extLst>
              </p:cNvPr>
              <p:cNvSpPr txBox="1">
                <a:spLocks noRot="1" noChangeAspect="1" noMove="1" noResize="1" noEditPoints="1" noAdjustHandles="1" noChangeArrowheads="1" noChangeShapeType="1" noTextEdit="1"/>
              </p:cNvSpPr>
              <p:nvPr/>
            </p:nvSpPr>
            <p:spPr>
              <a:xfrm>
                <a:off x="483356" y="1714500"/>
                <a:ext cx="853695" cy="58477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C54FD719-853F-4796-9D00-E42206E6E111}"/>
                  </a:ext>
                </a:extLst>
              </p:cNvPr>
              <p:cNvSpPr txBox="1"/>
              <p:nvPr/>
            </p:nvSpPr>
            <p:spPr>
              <a:xfrm>
                <a:off x="1337051" y="709851"/>
                <a:ext cx="105856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𝐾</m:t>
                          </m:r>
                        </m:e>
                        <m:sub>
                          <m:r>
                            <a:rPr lang="en-US" sz="3200" b="0" i="1" smtClean="0">
                              <a:latin typeface="Cambria Math" panose="02040503050406030204" pitchFamily="18" charset="0"/>
                            </a:rPr>
                            <m:t>𝑜𝑢𝑡</m:t>
                          </m:r>
                        </m:sub>
                      </m:sSub>
                    </m:oMath>
                  </m:oMathPara>
                </a14:m>
                <a:endParaRPr lang="en-US" sz="3200" dirty="0"/>
              </a:p>
            </p:txBody>
          </p:sp>
        </mc:Choice>
        <mc:Fallback>
          <p:sp>
            <p:nvSpPr>
              <p:cNvPr id="20" name="TextBox 19">
                <a:extLst>
                  <a:ext uri="{FF2B5EF4-FFF2-40B4-BE49-F238E27FC236}">
                    <a16:creationId xmlns:a16="http://schemas.microsoft.com/office/drawing/2014/main" id="{C54FD719-853F-4796-9D00-E42206E6E111}"/>
                  </a:ext>
                </a:extLst>
              </p:cNvPr>
              <p:cNvSpPr txBox="1">
                <a:spLocks noRot="1" noChangeAspect="1" noMove="1" noResize="1" noEditPoints="1" noAdjustHandles="1" noChangeArrowheads="1" noChangeShapeType="1" noTextEdit="1"/>
              </p:cNvSpPr>
              <p:nvPr/>
            </p:nvSpPr>
            <p:spPr>
              <a:xfrm>
                <a:off x="1337051" y="709851"/>
                <a:ext cx="1058560" cy="584775"/>
              </a:xfrm>
              <a:prstGeom prst="rect">
                <a:avLst/>
              </a:prstGeom>
              <a:blipFill>
                <a:blip r:embed="rId12"/>
                <a:stretch>
                  <a:fillRect/>
                </a:stretch>
              </a:blipFill>
            </p:spPr>
            <p:txBody>
              <a:bodyPr/>
              <a:lstStyle/>
              <a:p>
                <a:r>
                  <a:rPr lang="en-US">
                    <a:noFill/>
                  </a:rPr>
                  <a:t> </a:t>
                </a:r>
              </a:p>
            </p:txBody>
          </p:sp>
        </mc:Fallback>
      </mc:AlternateContent>
      <p:pic>
        <p:nvPicPr>
          <p:cNvPr id="4" name="Kin_small_Kout_small_with_order_params">
            <a:hlinkClick r:id="" action="ppaction://media"/>
            <a:extLst>
              <a:ext uri="{FF2B5EF4-FFF2-40B4-BE49-F238E27FC236}">
                <a16:creationId xmlns:a16="http://schemas.microsoft.com/office/drawing/2014/main" id="{E83791E6-B93C-4B0D-8EB3-35E549231659}"/>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2665222" y="0"/>
            <a:ext cx="3430777" cy="3430777"/>
          </a:xfrm>
          <a:prstGeom prst="rect">
            <a:avLst/>
          </a:prstGeom>
        </p:spPr>
      </p:pic>
      <p:pic>
        <p:nvPicPr>
          <p:cNvPr id="5" name="Kin_small_Kout_large_with_order_params">
            <a:hlinkClick r:id="" action="ppaction://media"/>
            <a:extLst>
              <a:ext uri="{FF2B5EF4-FFF2-40B4-BE49-F238E27FC236}">
                <a16:creationId xmlns:a16="http://schemas.microsoft.com/office/drawing/2014/main" id="{BF49D24F-9531-4018-A912-1B240E384A69}"/>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6095999" y="0"/>
            <a:ext cx="3429000" cy="3429000"/>
          </a:xfrm>
          <a:prstGeom prst="rect">
            <a:avLst/>
          </a:prstGeom>
        </p:spPr>
      </p:pic>
      <p:pic>
        <p:nvPicPr>
          <p:cNvPr id="6" name="Kin_large_Kout_small_with_order_params">
            <a:hlinkClick r:id="" action="ppaction://media"/>
            <a:extLst>
              <a:ext uri="{FF2B5EF4-FFF2-40B4-BE49-F238E27FC236}">
                <a16:creationId xmlns:a16="http://schemas.microsoft.com/office/drawing/2014/main" id="{763819B2-E35F-40D2-9A77-71CEC56C2A95}"/>
              </a:ext>
            </a:extLst>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2665221" y="3423670"/>
            <a:ext cx="3434330" cy="3434330"/>
          </a:xfrm>
          <a:prstGeom prst="rect">
            <a:avLst/>
          </a:prstGeom>
        </p:spPr>
      </p:pic>
      <p:pic>
        <p:nvPicPr>
          <p:cNvPr id="7" name="Kin_large_Kin_large_with_order_params">
            <a:hlinkClick r:id="" action="ppaction://media"/>
            <a:extLst>
              <a:ext uri="{FF2B5EF4-FFF2-40B4-BE49-F238E27FC236}">
                <a16:creationId xmlns:a16="http://schemas.microsoft.com/office/drawing/2014/main" id="{A0ECF3C0-ED3A-4C54-A9C9-0EC99B7F3FBE}"/>
              </a:ext>
            </a:extLst>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6095999" y="3423670"/>
            <a:ext cx="3429000" cy="3429000"/>
          </a:xfrm>
          <a:prstGeom prst="rect">
            <a:avLst/>
          </a:prstGeom>
        </p:spPr>
      </p:pic>
    </p:spTree>
    <p:extLst>
      <p:ext uri="{BB962C8B-B14F-4D97-AF65-F5344CB8AC3E}">
        <p14:creationId xmlns:p14="http://schemas.microsoft.com/office/powerpoint/2010/main" val="218935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67" fill="hold"/>
                                        <p:tgtEl>
                                          <p:spTgt spid="4"/>
                                        </p:tgtEl>
                                      </p:cBhvr>
                                    </p:cmd>
                                  </p:childTnLst>
                                </p:cTn>
                              </p:par>
                              <p:par>
                                <p:cTn id="7" presetID="1" presetClass="mediacall" presetSubtype="0" fill="hold" nodeType="withEffect">
                                  <p:stCondLst>
                                    <p:cond delay="0"/>
                                  </p:stCondLst>
                                  <p:childTnLst>
                                    <p:cmd type="call" cmd="playFrom(0.0)">
                                      <p:cBhvr>
                                        <p:cTn id="8" dur="66667" fill="hold"/>
                                        <p:tgtEl>
                                          <p:spTgt spid="5"/>
                                        </p:tgtEl>
                                      </p:cBhvr>
                                    </p:cmd>
                                  </p:childTnLst>
                                </p:cTn>
                              </p:par>
                              <p:par>
                                <p:cTn id="9" presetID="1" presetClass="mediacall" presetSubtype="0" fill="hold" nodeType="withEffect">
                                  <p:stCondLst>
                                    <p:cond delay="0"/>
                                  </p:stCondLst>
                                  <p:childTnLst>
                                    <p:cmd type="call" cmd="playFrom(0.0)">
                                      <p:cBhvr>
                                        <p:cTn id="10" dur="66667" fill="hold"/>
                                        <p:tgtEl>
                                          <p:spTgt spid="6"/>
                                        </p:tgtEl>
                                      </p:cBhvr>
                                    </p:cmd>
                                  </p:childTnLst>
                                </p:cTn>
                              </p:par>
                              <p:par>
                                <p:cTn id="11" presetID="1" presetClass="mediacall" presetSubtype="0" fill="hold" nodeType="withEffect">
                                  <p:stCondLst>
                                    <p:cond delay="0"/>
                                  </p:stCondLst>
                                  <p:childTnLst>
                                    <p:cmd type="call" cmd="playFrom(0.0)">
                                      <p:cBhvr>
                                        <p:cTn id="12" dur="666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video>
              <p:cMediaNode vol="80000">
                <p:cTn id="14" fill="hold" display="0">
                  <p:stCondLst>
                    <p:cond delay="indefinite"/>
                  </p:stCondLst>
                </p:cTn>
                <p:tgtEl>
                  <p:spTgt spid="5"/>
                </p:tgtEl>
              </p:cMediaNode>
            </p:video>
            <p:video>
              <p:cMediaNode vol="80000">
                <p:cTn id="15" fill="hold" display="0">
                  <p:stCondLst>
                    <p:cond delay="indefinite"/>
                  </p:stCondLst>
                </p:cTn>
                <p:tgtEl>
                  <p:spTgt spid="6"/>
                </p:tgtEl>
              </p:cMediaNode>
            </p:video>
            <p:video>
              <p:cMediaNode vol="80000">
                <p:cTn id="16"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E5F29-A96E-49F3-986E-F513A9DF18BA}"/>
              </a:ext>
            </a:extLst>
          </p:cNvPr>
          <p:cNvSpPr>
            <a:spLocks noGrp="1"/>
          </p:cNvSpPr>
          <p:nvPr>
            <p:ph type="title"/>
          </p:nvPr>
        </p:nvSpPr>
        <p:spPr/>
        <p:txBody>
          <a:bodyPr/>
          <a:lstStyle/>
          <a:p>
            <a:r>
              <a:rPr lang="en-US" dirty="0"/>
              <a:t>Inferring equations from data</a:t>
            </a:r>
          </a:p>
        </p:txBody>
      </p:sp>
      <p:sp>
        <p:nvSpPr>
          <p:cNvPr id="3" name="Content Placeholder 2">
            <a:extLst>
              <a:ext uri="{FF2B5EF4-FFF2-40B4-BE49-F238E27FC236}">
                <a16:creationId xmlns:a16="http://schemas.microsoft.com/office/drawing/2014/main" id="{49511361-19EB-46A9-A797-200A37B64826}"/>
              </a:ext>
            </a:extLst>
          </p:cNvPr>
          <p:cNvSpPr>
            <a:spLocks noGrp="1"/>
          </p:cNvSpPr>
          <p:nvPr>
            <p:ph idx="1"/>
          </p:nvPr>
        </p:nvSpPr>
        <p:spPr>
          <a:xfrm>
            <a:off x="838200" y="1825625"/>
            <a:ext cx="10685016" cy="4351338"/>
          </a:xfrm>
        </p:spPr>
        <p:txBody>
          <a:bodyPr/>
          <a:lstStyle/>
          <a:p>
            <a:r>
              <a:rPr lang="en-US" dirty="0"/>
              <a:t>Given time series of all phases, we can compute a time series of cluster order parameters.</a:t>
            </a:r>
          </a:p>
          <a:p>
            <a:r>
              <a:rPr lang="en-US" dirty="0"/>
              <a:t>Q: do the order parameters evolve according an equation of this form?</a:t>
            </a:r>
          </a:p>
          <a:p>
            <a:endParaRPr lang="en-US" dirty="0"/>
          </a:p>
          <a:p>
            <a:endParaRPr lang="en-US" dirty="0"/>
          </a:p>
          <a:p>
            <a:r>
              <a:rPr lang="en-US" dirty="0"/>
              <a:t>Check using simple least-squares regression, for each </a:t>
            </a:r>
            <a:r>
              <a:rPr lang="el-GR" dirty="0"/>
              <a:t>σ</a:t>
            </a:r>
            <a:r>
              <a:rPr lang="en-US" dirty="0"/>
              <a:t>:</a:t>
            </a:r>
          </a:p>
        </p:txBody>
      </p:sp>
      <p:pic>
        <p:nvPicPr>
          <p:cNvPr id="5" name="Picture 6" descr="https://latex.codecogs.com/gif.latex?%5Cdpi%7B300%7D%20%5CLARGE%20%5Cdot%7Bz%7D_%5Csigma%20%3D%20%5Ctextrm%7Bi%7D%28%5COmega_%5Csigma%20&amp;plus;%20%5Ctextrm%7Bi%7D%5Cdelta_%5Csigma%29z_%5Csigma%20&amp;plus;%20%7B1%5Cover%202%7D%5Csum_%7B%5Csigma%27%20%3D%201%7D%5EM%20K_%7B%5Csigma%20%5Csigma%27%7D%28z_%7B%5Csigma%27%7D%20-%20z_%7B%5Csigma%27%7D%5E*%20z_%5Csigma%5E2%29">
            <a:extLst>
              <a:ext uri="{FF2B5EF4-FFF2-40B4-BE49-F238E27FC236}">
                <a16:creationId xmlns:a16="http://schemas.microsoft.com/office/drawing/2014/main" id="{E27BAB4E-2A0D-4C62-9B4D-D076D2158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2232" y="3182771"/>
            <a:ext cx="6367536" cy="106871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https://latex.codecogs.com/svg.latex?%5Chuge%20%5Cbegin%7Bbmatrix%7D%20%5Cdot%7Bz%7D_%5Csigma%20%28t_1%29%5C%5C%20%5Cvdots%5C%5C%20%5Cdot%7Bz%7D_%5Csigma%20%28t_T%29%5C%5C%20%5Cend%7Bbmatrix%7D%20%3D%20%5Cbegin%7Bbmatrix%7D%20z_%5Csigma%28t_1%29%20%26%20%7B1%5Cover%202%7D%28z_1%20-%20z_1%5E*z_%5Csigma%5E2%29%28t_1%29%20%26%20%5Cdots%20%26%20%7B1%5Cover%202%7D%28z_M%20-%20z_M%5E*z_%5Csigma%5E2%29%28t_1%29%5C%5C%20%5Cvdots%20%26%20%5Cvdots%20%26%20%5Cddots%20%26%20%5Cvdots%5C%5C%20z_%5Csigma%28t_T%29%20%26%20%7B1%5Cover%202%7D%28z_1%20-%20z_1%5E*z_%5Csigma%5E2%29%28t_T%29%20%26%20%5Cdots%20%26%20%7B1%5Cover%202%7D%28z_M%20-%20z_M%5E*z_%5Csigma%5E2%29%28t_T%29%5C%5C%20%5Cend%7Bbmatrix%7D%20%5Cbegin%7Bbmatrix%7D%20%5Chat%7B%5Comega%7D_%5Csigma%5C%5C%20K_%7B%5Csigma%201%7D%5C%5C%20%5Cvdots%5C%5C%20K_%7B%5Csigma%20M%7D%5C%5C%20%5Cend%7Bbmatrix%7D">
            <a:extLst>
              <a:ext uri="{FF2B5EF4-FFF2-40B4-BE49-F238E27FC236}">
                <a16:creationId xmlns:a16="http://schemas.microsoft.com/office/drawing/2014/main" id="{AD3485C4-185C-4CBA-88F2-E96CC539437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s://latex.codecogs.com/svg.latex?%5Chuge%20%5Cbegin%7Bbmatrix%7D%20%5Cdot%7Bz%7D_%5Csigma%20%28t_1%29%5C%5C%20%5Cvdots%5C%5C%20%5Cdot%7Bz%7D_%5Csigma%20%28t_T%29%5C%5C%20%5Cend%7Bbmatrix%7D%20%3D%20%5Cbegin%7Bbmatrix%7D%20z_%5Csigma%28t_1%29%20%26%20%7B1%5Cover%202%7D%28z_1%20-%20z_1%5E*z_%5Csigma%5E2%29%28t_1%29%20%26%20%5Cdots%20%26%20%7B1%5Cover%202%7D%28z_M%20-%20z_M%5E*z_%5Csigma%5E2%29%28t_1%29%5C%5C%20%5Cvdots%20%26%20%5Cvdots%20%26%20%5Cddots%20%26%20%5Cvdots%5C%5C%20z_%5Csigma%28t_T%29%20%26%20%7B1%5Cover%202%7D%28z_1%20-%20z_1%5E*z_%5Csigma%5E2%29%28t_T%29%20%26%20%5Cdots%20%26%20%7B1%5Cover%202%7D%28z_M%20-%20z_M%5E*z_%5Csigma%5E2%29%28t_T%29%5C%5C%20%5Cend%7Bbmatrix%7D%20%5Cbegin%7Bbmatrix%7D%20%5Chat%7B%5Comega%7D_%5Csigma%5C%5C%20K_%7B%5Csigma%201%7D%5C%5C%20%5Cvdots%5C%5C%20K_%7B%5Csigma%20M%7D%5C%5C%20%5Cend%7Bbmatrix%7D">
            <a:extLst>
              <a:ext uri="{FF2B5EF4-FFF2-40B4-BE49-F238E27FC236}">
                <a16:creationId xmlns:a16="http://schemas.microsoft.com/office/drawing/2014/main" id="{CBA84390-F76C-428A-9BD8-5C2FCFC9E06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Graphic 10">
            <a:extLst>
              <a:ext uri="{FF2B5EF4-FFF2-40B4-BE49-F238E27FC236}">
                <a16:creationId xmlns:a16="http://schemas.microsoft.com/office/drawing/2014/main" id="{132869EE-4095-4AFE-AA8B-BB1AAB7CB8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8551" y="4649119"/>
            <a:ext cx="10759697" cy="1919031"/>
          </a:xfrm>
          <a:prstGeom prst="rect">
            <a:avLst/>
          </a:prstGeom>
        </p:spPr>
      </p:pic>
    </p:spTree>
    <p:extLst>
      <p:ext uri="{BB962C8B-B14F-4D97-AF65-F5344CB8AC3E}">
        <p14:creationId xmlns:p14="http://schemas.microsoft.com/office/powerpoint/2010/main" val="155320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5C00A8-B3E0-4084-909B-059A4CFC9A93}"/>
              </a:ext>
            </a:extLst>
          </p:cNvPr>
          <p:cNvSpPr>
            <a:spLocks noGrp="1"/>
          </p:cNvSpPr>
          <p:nvPr>
            <p:ph type="title"/>
          </p:nvPr>
        </p:nvSpPr>
        <p:spPr/>
        <p:txBody>
          <a:bodyPr/>
          <a:lstStyle/>
          <a:p>
            <a:r>
              <a:rPr lang="en-US" dirty="0"/>
              <a:t>Quantifying fit of CG model: Training Error</a:t>
            </a:r>
          </a:p>
        </p:txBody>
      </p:sp>
      <p:sp>
        <p:nvSpPr>
          <p:cNvPr id="6" name="Content Placeholder 5">
            <a:extLst>
              <a:ext uri="{FF2B5EF4-FFF2-40B4-BE49-F238E27FC236}">
                <a16:creationId xmlns:a16="http://schemas.microsoft.com/office/drawing/2014/main" id="{5F9FF4B2-791A-4D6F-A216-81A2EAE27DDB}"/>
              </a:ext>
            </a:extLst>
          </p:cNvPr>
          <p:cNvSpPr>
            <a:spLocks noGrp="1"/>
          </p:cNvSpPr>
          <p:nvPr>
            <p:ph idx="1"/>
          </p:nvPr>
        </p:nvSpPr>
        <p:spPr>
          <a:xfrm>
            <a:off x="838200" y="1825624"/>
            <a:ext cx="10515600" cy="5032375"/>
          </a:xfrm>
        </p:spPr>
        <p:txBody>
          <a:bodyPr>
            <a:normAutofit/>
          </a:bodyPr>
          <a:lstStyle/>
          <a:p>
            <a:r>
              <a:rPr lang="en-US" dirty="0"/>
              <a:t>Training error is the residual of the least-squares problems</a:t>
            </a:r>
          </a:p>
          <a:p>
            <a:endParaRPr lang="en-US" dirty="0"/>
          </a:p>
          <a:p>
            <a:endParaRPr lang="en-US" dirty="0"/>
          </a:p>
          <a:p>
            <a:endParaRPr lang="en-US" dirty="0"/>
          </a:p>
          <a:p>
            <a:endParaRPr lang="en-US" dirty="0"/>
          </a:p>
          <a:p>
            <a:pPr marL="0" indent="0">
              <a:buNone/>
            </a:pPr>
            <a:endParaRPr lang="en-US" dirty="0"/>
          </a:p>
          <a:p>
            <a:r>
              <a:rPr lang="en-US" dirty="0"/>
              <a:t>Small training error means dynamics of coarse variables are nearly autonomous</a:t>
            </a:r>
          </a:p>
          <a:p>
            <a:endParaRPr lang="en-US" dirty="0"/>
          </a:p>
        </p:txBody>
      </p:sp>
      <p:sp>
        <p:nvSpPr>
          <p:cNvPr id="2" name="Left Brace 1">
            <a:extLst>
              <a:ext uri="{FF2B5EF4-FFF2-40B4-BE49-F238E27FC236}">
                <a16:creationId xmlns:a16="http://schemas.microsoft.com/office/drawing/2014/main" id="{C74CB215-2ABA-4207-AD84-579232F2AB2C}"/>
              </a:ext>
            </a:extLst>
          </p:cNvPr>
          <p:cNvSpPr/>
          <p:nvPr/>
        </p:nvSpPr>
        <p:spPr>
          <a:xfrm rot="16200000">
            <a:off x="6444361" y="-165646"/>
            <a:ext cx="349296" cy="8585198"/>
          </a:xfrm>
          <a:prstGeom prst="leftBrace">
            <a:avLst>
              <a:gd name="adj1" fmla="val 62432"/>
              <a:gd name="adj2" fmla="val 50001"/>
            </a:avLst>
          </a:prstGeom>
          <a:solidFill>
            <a:schemeClr val="bg1"/>
          </a:solidFill>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3F72428E-B6F6-444E-B559-F98031EB88DC}"/>
              </a:ext>
            </a:extLst>
          </p:cNvPr>
          <p:cNvSpPr/>
          <p:nvPr/>
        </p:nvSpPr>
        <p:spPr>
          <a:xfrm rot="16200000">
            <a:off x="1286815" y="3469845"/>
            <a:ext cx="251387" cy="1214585"/>
          </a:xfrm>
          <a:prstGeom prst="leftBrace">
            <a:avLst>
              <a:gd name="adj1" fmla="val 62432"/>
              <a:gd name="adj2" fmla="val 49385"/>
            </a:avLst>
          </a:prstGeom>
          <a:solidFill>
            <a:schemeClr val="bg1"/>
          </a:solidFill>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33B99E29-207C-4CF3-A222-9A3B052D2DE2}"/>
              </a:ext>
            </a:extLst>
          </p:cNvPr>
          <p:cNvSpPr txBox="1"/>
          <p:nvPr/>
        </p:nvSpPr>
        <p:spPr>
          <a:xfrm>
            <a:off x="985493" y="4304756"/>
            <a:ext cx="854032" cy="523220"/>
          </a:xfrm>
          <a:prstGeom prst="rect">
            <a:avLst/>
          </a:prstGeom>
          <a:noFill/>
        </p:spPr>
        <p:txBody>
          <a:bodyPr wrap="square" rtlCol="0">
            <a:spAutoFit/>
          </a:bodyPr>
          <a:lstStyle/>
          <a:p>
            <a:r>
              <a:rPr lang="en-US" sz="2800" dirty="0"/>
              <a:t>True</a:t>
            </a:r>
          </a:p>
        </p:txBody>
      </p:sp>
      <p:sp>
        <p:nvSpPr>
          <p:cNvPr id="4" name="TextBox 3">
            <a:extLst>
              <a:ext uri="{FF2B5EF4-FFF2-40B4-BE49-F238E27FC236}">
                <a16:creationId xmlns:a16="http://schemas.microsoft.com/office/drawing/2014/main" id="{363BD424-05DB-4FA1-BFB4-F5EBE9310F43}"/>
              </a:ext>
            </a:extLst>
          </p:cNvPr>
          <p:cNvSpPr txBox="1"/>
          <p:nvPr/>
        </p:nvSpPr>
        <p:spPr>
          <a:xfrm>
            <a:off x="5935518" y="4304756"/>
            <a:ext cx="1366982" cy="523220"/>
          </a:xfrm>
          <a:prstGeom prst="rect">
            <a:avLst/>
          </a:prstGeom>
          <a:noFill/>
        </p:spPr>
        <p:txBody>
          <a:bodyPr wrap="square" rtlCol="0">
            <a:spAutoFit/>
          </a:bodyPr>
          <a:lstStyle/>
          <a:p>
            <a:r>
              <a:rPr lang="en-US" sz="2800" dirty="0"/>
              <a:t>Inferred</a:t>
            </a:r>
          </a:p>
        </p:txBody>
      </p:sp>
      <p:pic>
        <p:nvPicPr>
          <p:cNvPr id="7170" name="Picture 2" descr="https://latex.codecogs.com/gif.latex?%5Cdpi%7B300%7D%20%5Cleft%5CVert%20%5Cbegin%7Bbmatrix%7D%20%5Cdot%7Bz%7D_%5Csigma%20%28t_1%29%20%5C%5C%20%5Cvdots%20%5C%5C%20%5Cdot%7Bz%7D_%5Csigma%20%28t_T%29%20%5C%5C%20%5Cend%7Bbmatrix%7D%20-%20%5Cbegin%7Bbmatrix%7D%20z_%5Csigma%20%28t_1%29%20%26%20%5Cfrac%7B1%7D%7B2%7D%5Cleft%28z_1%20-%20z_1%5E*z_%5Csigma%5E2%20%5Cright%20%29%28t_1%29%20%26%20%5Cdots%20%26%20%5Cfrac%7B1%7D%7B2%7D%5Cleft%28z_M%20-%20z_M%5E*z_%5Csigma%5E2%20%5Cright%20%29%28t_1%29%5C%5C%20%5Cvdots%20%26%20%5Cvdots%20%26%20%5Cddots%20%26%20%5Cvdots%5C%5C%20z_%5Csigma%20%28t_T%29%20%26%20%5Cfrac%7B1%7D%7B2%7D%5Cleft%28z_1%20-%20z_1%5E*z_%5Csigma%5E2%20%5Cright%20%29%28t_T%29%20%26%20%5Cdots%20%26%20%5Cfrac%7B1%7D%7B2%7D%5Cleft%28z_M%20-%20z_M%5E*z_%5Csigma%5E2%20%5Cright%20%29%28t_T%29%5C%5C%20%5Cend%7Bbmatrix%7D%20%5Cbegin%7Bbmatrix%7D%20%5Chat%7B%5Comega_%5Csigma%7D%20%5C%5C%20K_%7B%5Csigma%201%7D%5C%5C%20%5Cvdots%20%5C%5C%20K_%7B%5Csigma%20M%7D%5C%5C%20%5Cend%7Bbmatrix%7D%20%5Cright%5CVert%5E2">
            <a:extLst>
              <a:ext uri="{FF2B5EF4-FFF2-40B4-BE49-F238E27FC236}">
                <a16:creationId xmlns:a16="http://schemas.microsoft.com/office/drawing/2014/main" id="{FDD4E9DD-7EAF-4666-B241-5AA2598B9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25" y="2145052"/>
            <a:ext cx="10619510" cy="1807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747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F98D8-3E9D-4C81-8199-2620BC058AAF}"/>
              </a:ext>
            </a:extLst>
          </p:cNvPr>
          <p:cNvSpPr>
            <a:spLocks noGrp="1"/>
          </p:cNvSpPr>
          <p:nvPr>
            <p:ph type="title"/>
          </p:nvPr>
        </p:nvSpPr>
        <p:spPr/>
        <p:txBody>
          <a:bodyPr/>
          <a:lstStyle/>
          <a:p>
            <a:r>
              <a:rPr lang="en-US" dirty="0"/>
              <a:t>Sometimes you get junk. Error ≈ exp(-3)</a:t>
            </a:r>
          </a:p>
        </p:txBody>
      </p:sp>
      <p:pic>
        <p:nvPicPr>
          <p:cNvPr id="5" name="Content Placeholder 4">
            <a:extLst>
              <a:ext uri="{FF2B5EF4-FFF2-40B4-BE49-F238E27FC236}">
                <a16:creationId xmlns:a16="http://schemas.microsoft.com/office/drawing/2014/main" id="{7F5599D7-0D35-4AA5-B6C7-54F4F7503A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2228" y="1358900"/>
            <a:ext cx="9647543" cy="5499100"/>
          </a:xfrm>
        </p:spPr>
      </p:pic>
    </p:spTree>
    <p:extLst>
      <p:ext uri="{BB962C8B-B14F-4D97-AF65-F5344CB8AC3E}">
        <p14:creationId xmlns:p14="http://schemas.microsoft.com/office/powerpoint/2010/main" val="4157642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EBA0-C02F-409B-B833-76F8F15A817E}"/>
              </a:ext>
            </a:extLst>
          </p:cNvPr>
          <p:cNvSpPr>
            <a:spLocks noGrp="1"/>
          </p:cNvSpPr>
          <p:nvPr>
            <p:ph type="title"/>
          </p:nvPr>
        </p:nvSpPr>
        <p:spPr/>
        <p:txBody>
          <a:bodyPr/>
          <a:lstStyle/>
          <a:p>
            <a:r>
              <a:rPr lang="en-US" dirty="0"/>
              <a:t>And sometimes it works well! Error ≈ exp(-14)</a:t>
            </a:r>
          </a:p>
        </p:txBody>
      </p:sp>
      <p:pic>
        <p:nvPicPr>
          <p:cNvPr id="5" name="Content Placeholder 4">
            <a:extLst>
              <a:ext uri="{FF2B5EF4-FFF2-40B4-BE49-F238E27FC236}">
                <a16:creationId xmlns:a16="http://schemas.microsoft.com/office/drawing/2014/main" id="{4898EEFF-653E-4A86-B2B5-223066EC7B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8302" y="1343025"/>
            <a:ext cx="9675395" cy="5514975"/>
          </a:xfrm>
        </p:spPr>
      </p:pic>
    </p:spTree>
    <p:extLst>
      <p:ext uri="{BB962C8B-B14F-4D97-AF65-F5344CB8AC3E}">
        <p14:creationId xmlns:p14="http://schemas.microsoft.com/office/powerpoint/2010/main" val="1555819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6AB07-CADD-4D7A-95C5-8750F88295BE}"/>
              </a:ext>
            </a:extLst>
          </p:cNvPr>
          <p:cNvSpPr>
            <a:spLocks noGrp="1"/>
          </p:cNvSpPr>
          <p:nvPr>
            <p:ph type="title"/>
          </p:nvPr>
        </p:nvSpPr>
        <p:spPr>
          <a:xfrm>
            <a:off x="202474" y="-226423"/>
            <a:ext cx="10515600" cy="1325563"/>
          </a:xfrm>
        </p:spPr>
        <p:txBody>
          <a:bodyPr/>
          <a:lstStyle/>
          <a:p>
            <a:r>
              <a:rPr lang="en-US" dirty="0"/>
              <a:t>Local synchrony predicts training error</a:t>
            </a:r>
          </a:p>
        </p:txBody>
      </p:sp>
      <p:pic>
        <p:nvPicPr>
          <p:cNvPr id="4" name="Content Placeholder 3">
            <a:extLst>
              <a:ext uri="{FF2B5EF4-FFF2-40B4-BE49-F238E27FC236}">
                <a16:creationId xmlns:a16="http://schemas.microsoft.com/office/drawing/2014/main" id="{61B969B1-7355-4F14-B75A-5A7DB292B3CD}"/>
              </a:ext>
            </a:extLst>
          </p:cNvPr>
          <p:cNvPicPr>
            <a:picLocks noGrp="1" noChangeAspect="1"/>
          </p:cNvPicPr>
          <p:nvPr>
            <p:ph idx="1"/>
          </p:nvPr>
        </p:nvPicPr>
        <p:blipFill>
          <a:blip r:embed="rId2"/>
          <a:stretch>
            <a:fillRect/>
          </a:stretch>
        </p:blipFill>
        <p:spPr>
          <a:xfrm>
            <a:off x="4371277" y="1270366"/>
            <a:ext cx="7595148" cy="4963166"/>
          </a:xfrm>
          <a:prstGeom prst="rect">
            <a:avLst/>
          </a:prstGeom>
        </p:spPr>
      </p:pic>
      <p:pic>
        <p:nvPicPr>
          <p:cNvPr id="5" name="Content Placeholder 5">
            <a:extLst>
              <a:ext uri="{FF2B5EF4-FFF2-40B4-BE49-F238E27FC236}">
                <a16:creationId xmlns:a16="http://schemas.microsoft.com/office/drawing/2014/main" id="{38C8EFBC-86B2-45C2-879B-BD5F1F617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7" y="1851663"/>
            <a:ext cx="4291160" cy="4149970"/>
          </a:xfrm>
          <a:prstGeom prst="rect">
            <a:avLst/>
          </a:prstGeom>
        </p:spPr>
      </p:pic>
      <p:sp>
        <p:nvSpPr>
          <p:cNvPr id="3" name="Oval 2">
            <a:extLst>
              <a:ext uri="{FF2B5EF4-FFF2-40B4-BE49-F238E27FC236}">
                <a16:creationId xmlns:a16="http://schemas.microsoft.com/office/drawing/2014/main" id="{344B99F8-3E08-4F2A-9DC3-1012CB60FE9F}"/>
              </a:ext>
            </a:extLst>
          </p:cNvPr>
          <p:cNvSpPr/>
          <p:nvPr/>
        </p:nvSpPr>
        <p:spPr>
          <a:xfrm>
            <a:off x="6090889" y="1613762"/>
            <a:ext cx="219075" cy="2190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Oval 5">
            <a:extLst>
              <a:ext uri="{FF2B5EF4-FFF2-40B4-BE49-F238E27FC236}">
                <a16:creationId xmlns:a16="http://schemas.microsoft.com/office/drawing/2014/main" id="{64DFCF16-2E5E-45D8-974A-8E287A7BB73E}"/>
              </a:ext>
            </a:extLst>
          </p:cNvPr>
          <p:cNvSpPr/>
          <p:nvPr/>
        </p:nvSpPr>
        <p:spPr>
          <a:xfrm>
            <a:off x="8467725" y="1613762"/>
            <a:ext cx="219075" cy="219075"/>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Oval 6">
            <a:extLst>
              <a:ext uri="{FF2B5EF4-FFF2-40B4-BE49-F238E27FC236}">
                <a16:creationId xmlns:a16="http://schemas.microsoft.com/office/drawing/2014/main" id="{0891D324-8041-4CE7-AC0B-1BF11EB945D6}"/>
              </a:ext>
            </a:extLst>
          </p:cNvPr>
          <p:cNvSpPr/>
          <p:nvPr/>
        </p:nvSpPr>
        <p:spPr>
          <a:xfrm>
            <a:off x="10896948" y="1608999"/>
            <a:ext cx="219075" cy="219075"/>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754986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8F739-450A-4C25-96FC-2889E462451F}"/>
              </a:ext>
            </a:extLst>
          </p:cNvPr>
          <p:cNvSpPr>
            <a:spLocks noGrp="1"/>
          </p:cNvSpPr>
          <p:nvPr>
            <p:ph type="title"/>
          </p:nvPr>
        </p:nvSpPr>
        <p:spPr/>
        <p:txBody>
          <a:bodyPr/>
          <a:lstStyle/>
          <a:p>
            <a:r>
              <a:rPr lang="en-US" dirty="0"/>
              <a:t>A discrete condition: phase locking</a:t>
            </a:r>
          </a:p>
        </p:txBody>
      </p:sp>
      <p:pic>
        <p:nvPicPr>
          <p:cNvPr id="4" name="arc_invariance_demo">
            <a:hlinkClick r:id="" action="ppaction://media"/>
            <a:extLst>
              <a:ext uri="{FF2B5EF4-FFF2-40B4-BE49-F238E27FC236}">
                <a16:creationId xmlns:a16="http://schemas.microsoft.com/office/drawing/2014/main" id="{F5C6F27C-A3E1-420D-8BD5-BDF9ABB5265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55206" y="1420165"/>
            <a:ext cx="5081587" cy="5081588"/>
          </a:xfrm>
        </p:spPr>
      </p:pic>
    </p:spTree>
    <p:extLst>
      <p:ext uri="{BB962C8B-B14F-4D97-AF65-F5344CB8AC3E}">
        <p14:creationId xmlns:p14="http://schemas.microsoft.com/office/powerpoint/2010/main" val="82821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9C088-6DC5-4D26-9D7D-8A83A491439B}"/>
              </a:ext>
            </a:extLst>
          </p:cNvPr>
          <p:cNvSpPr>
            <a:spLocks noGrp="1"/>
          </p:cNvSpPr>
          <p:nvPr>
            <p:ph type="title"/>
          </p:nvPr>
        </p:nvSpPr>
        <p:spPr/>
        <p:txBody>
          <a:bodyPr/>
          <a:lstStyle/>
          <a:p>
            <a:r>
              <a:rPr lang="en-US" dirty="0"/>
              <a:t>Phase locking predicts training error better</a:t>
            </a:r>
          </a:p>
        </p:txBody>
      </p:sp>
      <p:sp>
        <p:nvSpPr>
          <p:cNvPr id="3" name="Content Placeholder 2">
            <a:extLst>
              <a:ext uri="{FF2B5EF4-FFF2-40B4-BE49-F238E27FC236}">
                <a16:creationId xmlns:a16="http://schemas.microsoft.com/office/drawing/2014/main" id="{00E7A720-579F-4DCD-A605-D6F401268E3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AC90054-C90F-4B66-8F8F-78EBB2A73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5398" y="1825625"/>
            <a:ext cx="6336602" cy="4667250"/>
          </a:xfrm>
          <a:prstGeom prst="rect">
            <a:avLst/>
          </a:prstGeom>
        </p:spPr>
      </p:pic>
      <p:pic>
        <p:nvPicPr>
          <p:cNvPr id="5" name="Picture 4">
            <a:extLst>
              <a:ext uri="{FF2B5EF4-FFF2-40B4-BE49-F238E27FC236}">
                <a16:creationId xmlns:a16="http://schemas.microsoft.com/office/drawing/2014/main" id="{BC9C4738-8FF8-4406-BF32-010C3E7F13D8}"/>
              </a:ext>
            </a:extLst>
          </p:cNvPr>
          <p:cNvPicPr>
            <a:picLocks noChangeAspect="1"/>
          </p:cNvPicPr>
          <p:nvPr/>
        </p:nvPicPr>
        <p:blipFill>
          <a:blip r:embed="rId3"/>
          <a:stretch>
            <a:fillRect/>
          </a:stretch>
        </p:blipFill>
        <p:spPr>
          <a:xfrm>
            <a:off x="472506" y="1758372"/>
            <a:ext cx="5203890" cy="4688783"/>
          </a:xfrm>
          <a:prstGeom prst="rect">
            <a:avLst/>
          </a:prstGeom>
        </p:spPr>
      </p:pic>
    </p:spTree>
    <p:extLst>
      <p:ext uri="{BB962C8B-B14F-4D97-AF65-F5344CB8AC3E}">
        <p14:creationId xmlns:p14="http://schemas.microsoft.com/office/powerpoint/2010/main" val="927064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B7507-BDC1-4BD4-9F3D-18BD3E5920C2}"/>
              </a:ext>
            </a:extLst>
          </p:cNvPr>
          <p:cNvSpPr>
            <a:spLocks noGrp="1"/>
          </p:cNvSpPr>
          <p:nvPr>
            <p:ph type="title"/>
          </p:nvPr>
        </p:nvSpPr>
        <p:spPr/>
        <p:txBody>
          <a:bodyPr/>
          <a:lstStyle/>
          <a:p>
            <a:endParaRPr lang="en-US" dirty="0"/>
          </a:p>
        </p:txBody>
      </p:sp>
      <p:sp>
        <p:nvSpPr>
          <p:cNvPr id="7" name="Content Placeholder 6">
            <a:extLst>
              <a:ext uri="{FF2B5EF4-FFF2-40B4-BE49-F238E27FC236}">
                <a16:creationId xmlns:a16="http://schemas.microsoft.com/office/drawing/2014/main" id="{8C3E2113-CC20-4DBA-BDC2-8930B0F5AA3C}"/>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C8269788-52BE-424F-9CDC-5B902E879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72" y="0"/>
            <a:ext cx="10228455" cy="6858000"/>
          </a:xfrm>
          <a:prstGeom prst="rect">
            <a:avLst/>
          </a:prstGeom>
        </p:spPr>
      </p:pic>
    </p:spTree>
    <p:extLst>
      <p:ext uri="{BB962C8B-B14F-4D97-AF65-F5344CB8AC3E}">
        <p14:creationId xmlns:p14="http://schemas.microsoft.com/office/powerpoint/2010/main" val="3741845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B38D0-6322-4407-B1BD-4D57C2287A8D}"/>
              </a:ext>
            </a:extLst>
          </p:cNvPr>
          <p:cNvSpPr>
            <a:spLocks noGrp="1"/>
          </p:cNvSpPr>
          <p:nvPr>
            <p:ph type="title"/>
          </p:nvPr>
        </p:nvSpPr>
        <p:spPr/>
        <p:txBody>
          <a:bodyPr/>
          <a:lstStyle/>
          <a:p>
            <a:r>
              <a:rPr lang="en-US" dirty="0"/>
              <a:t>Are we looking at the right clusters?</a:t>
            </a:r>
          </a:p>
        </p:txBody>
      </p:sp>
      <p:sp>
        <p:nvSpPr>
          <p:cNvPr id="8" name="TextBox 7">
            <a:extLst>
              <a:ext uri="{FF2B5EF4-FFF2-40B4-BE49-F238E27FC236}">
                <a16:creationId xmlns:a16="http://schemas.microsoft.com/office/drawing/2014/main" id="{83462C6B-D549-49AA-B3C5-EE44EA154648}"/>
              </a:ext>
            </a:extLst>
          </p:cNvPr>
          <p:cNvSpPr txBox="1"/>
          <p:nvPr/>
        </p:nvSpPr>
        <p:spPr>
          <a:xfrm>
            <a:off x="695324" y="1624012"/>
            <a:ext cx="5495925"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t>Coarse-graining performs well when oscillators within a module are phase locked</a:t>
            </a:r>
          </a:p>
          <a:p>
            <a:pPr marL="457200" indent="-457200">
              <a:buFont typeface="Arial" panose="020B0604020202020204" pitchFamily="34" charset="0"/>
              <a:buChar char="•"/>
            </a:pPr>
            <a:r>
              <a:rPr lang="en-US" sz="2800" dirty="0"/>
              <a:t>Use this insight to identify clusters</a:t>
            </a:r>
          </a:p>
          <a:p>
            <a:pPr marL="457200" indent="-457200">
              <a:buFont typeface="Arial" panose="020B0604020202020204" pitchFamily="34" charset="0"/>
              <a:buChar char="•"/>
            </a:pPr>
            <a:endParaRPr lang="en-US" sz="2800" dirty="0"/>
          </a:p>
          <a:p>
            <a:r>
              <a:rPr lang="en-US" sz="2800" dirty="0"/>
              <a:t>Definition: the </a:t>
            </a:r>
            <a:r>
              <a:rPr lang="en-US" sz="2800" b="1" i="1" dirty="0"/>
              <a:t>dynamical partition</a:t>
            </a:r>
            <a:r>
              <a:rPr lang="en-US" sz="2800" dirty="0"/>
              <a:t> is the coarsest partition of nodes such that nodes in each partition element are phase locked</a:t>
            </a:r>
          </a:p>
          <a:p>
            <a:pPr marL="457200" indent="-457200">
              <a:buFont typeface="Arial" panose="020B0604020202020204" pitchFamily="34" charset="0"/>
              <a:buChar char="•"/>
            </a:pPr>
            <a:endParaRPr lang="en-US" sz="2800" dirty="0"/>
          </a:p>
        </p:txBody>
      </p:sp>
      <p:pic>
        <p:nvPicPr>
          <p:cNvPr id="11" name="dynamical_partition_example">
            <a:hlinkClick r:id="" action="ppaction://media"/>
            <a:extLst>
              <a:ext uri="{FF2B5EF4-FFF2-40B4-BE49-F238E27FC236}">
                <a16:creationId xmlns:a16="http://schemas.microsoft.com/office/drawing/2014/main" id="{A7F31DC3-ACBE-4D28-A93A-CB248E47283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91248" y="1359182"/>
            <a:ext cx="5305427" cy="5284221"/>
          </a:xfrm>
        </p:spPr>
      </p:pic>
    </p:spTree>
    <p:extLst>
      <p:ext uri="{BB962C8B-B14F-4D97-AF65-F5344CB8AC3E}">
        <p14:creationId xmlns:p14="http://schemas.microsoft.com/office/powerpoint/2010/main" val="61792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666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6FBDB-0FA0-49A2-88EC-7FC4F4DB8C05}"/>
              </a:ext>
            </a:extLst>
          </p:cNvPr>
          <p:cNvSpPr>
            <a:spLocks noGrp="1"/>
          </p:cNvSpPr>
          <p:nvPr>
            <p:ph type="title"/>
          </p:nvPr>
        </p:nvSpPr>
        <p:spPr/>
        <p:txBody>
          <a:bodyPr/>
          <a:lstStyle/>
          <a:p>
            <a:r>
              <a:rPr lang="en-US" dirty="0"/>
              <a:t>The general problem</a:t>
            </a:r>
          </a:p>
        </p:txBody>
      </p:sp>
      <p:sp>
        <p:nvSpPr>
          <p:cNvPr id="4" name="Content Placeholder 3">
            <a:extLst>
              <a:ext uri="{FF2B5EF4-FFF2-40B4-BE49-F238E27FC236}">
                <a16:creationId xmlns:a16="http://schemas.microsoft.com/office/drawing/2014/main" id="{5880F2EE-77E1-4E49-BAFD-CE4B899A6C31}"/>
              </a:ext>
            </a:extLst>
          </p:cNvPr>
          <p:cNvSpPr>
            <a:spLocks noGrp="1"/>
          </p:cNvSpPr>
          <p:nvPr>
            <p:ph sz="half" idx="1"/>
          </p:nvPr>
        </p:nvSpPr>
        <p:spPr/>
        <p:txBody>
          <a:bodyPr/>
          <a:lstStyle/>
          <a:p>
            <a:r>
              <a:rPr lang="en-US" dirty="0"/>
              <a:t>Given a high-dimensional time series, is there a low-dimensional </a:t>
            </a:r>
            <a:r>
              <a:rPr lang="en-US" b="1" i="1" dirty="0"/>
              <a:t>effective dynamical model</a:t>
            </a:r>
            <a:r>
              <a:rPr lang="en-US" dirty="0"/>
              <a:t> that describes it well? If so, what is it?</a:t>
            </a:r>
          </a:p>
          <a:p>
            <a:r>
              <a:rPr lang="en-US" dirty="0"/>
              <a:t>One way to view collective behavior: existence of an effective model with few degrees of freedom</a:t>
            </a:r>
          </a:p>
        </p:txBody>
      </p:sp>
      <p:pic>
        <p:nvPicPr>
          <p:cNvPr id="6" name="Content Placeholder 5" descr="Cayton, L. (2005). Algorithms for manifold learning. Univ. of California at San Diego Tech. Rep, 12(1-17), 1.">
            <a:extLst>
              <a:ext uri="{FF2B5EF4-FFF2-40B4-BE49-F238E27FC236}">
                <a16:creationId xmlns:a16="http://schemas.microsoft.com/office/drawing/2014/main" id="{83062AD2-64EB-4CA0-8793-508E7E64CC0B}"/>
              </a:ext>
            </a:extLst>
          </p:cNvPr>
          <p:cNvPicPr>
            <a:picLocks noGrp="1" noChangeAspect="1"/>
          </p:cNvPicPr>
          <p:nvPr>
            <p:ph sz="half" idx="2"/>
          </p:nvPr>
        </p:nvPicPr>
        <p:blipFill>
          <a:blip r:embed="rId3"/>
          <a:stretch>
            <a:fillRect/>
          </a:stretch>
        </p:blipFill>
        <p:spPr>
          <a:xfrm>
            <a:off x="6172200" y="2000897"/>
            <a:ext cx="5181600" cy="4000793"/>
          </a:xfrm>
          <a:prstGeom prst="rect">
            <a:avLst/>
          </a:prstGeom>
        </p:spPr>
      </p:pic>
      <p:sp>
        <p:nvSpPr>
          <p:cNvPr id="3" name="TextBox 2">
            <a:extLst>
              <a:ext uri="{FF2B5EF4-FFF2-40B4-BE49-F238E27FC236}">
                <a16:creationId xmlns:a16="http://schemas.microsoft.com/office/drawing/2014/main" id="{1E45F000-EE79-4F3B-8FB9-F4F9F57363FA}"/>
              </a:ext>
            </a:extLst>
          </p:cNvPr>
          <p:cNvSpPr txBox="1"/>
          <p:nvPr/>
        </p:nvSpPr>
        <p:spPr>
          <a:xfrm flipH="1">
            <a:off x="6283556" y="6205664"/>
            <a:ext cx="5757552" cy="523220"/>
          </a:xfrm>
          <a:prstGeom prst="rect">
            <a:avLst/>
          </a:prstGeom>
          <a:noFill/>
        </p:spPr>
        <p:txBody>
          <a:bodyPr wrap="square" rtlCol="0">
            <a:spAutoFit/>
          </a:bodyPr>
          <a:lstStyle/>
          <a:p>
            <a:r>
              <a:rPr lang="en-US" sz="1400" dirty="0" err="1"/>
              <a:t>Cayton</a:t>
            </a:r>
            <a:r>
              <a:rPr lang="en-US" sz="1400" dirty="0"/>
              <a:t>, L. (2005). Algorithms for manifold learning. </a:t>
            </a:r>
            <a:r>
              <a:rPr lang="en-US" sz="1400" i="1" dirty="0"/>
              <a:t>Univ. of California at San Diego Tech. Rep</a:t>
            </a:r>
            <a:r>
              <a:rPr lang="en-US" sz="1400" dirty="0"/>
              <a:t>, </a:t>
            </a:r>
            <a:r>
              <a:rPr lang="en-US" sz="1400" i="1" dirty="0"/>
              <a:t>12</a:t>
            </a:r>
            <a:r>
              <a:rPr lang="en-US" sz="1400" dirty="0"/>
              <a:t>(1-17), 1.</a:t>
            </a:r>
          </a:p>
        </p:txBody>
      </p:sp>
    </p:spTree>
    <p:extLst>
      <p:ext uri="{BB962C8B-B14F-4D97-AF65-F5344CB8AC3E}">
        <p14:creationId xmlns:p14="http://schemas.microsoft.com/office/powerpoint/2010/main" val="3282352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B0921D-7117-427A-A788-59EBE9A79A59}"/>
              </a:ext>
            </a:extLst>
          </p:cNvPr>
          <p:cNvSpPr>
            <a:spLocks noGrp="1"/>
          </p:cNvSpPr>
          <p:nvPr>
            <p:ph type="title"/>
          </p:nvPr>
        </p:nvSpPr>
        <p:spPr/>
        <p:txBody>
          <a:bodyPr/>
          <a:lstStyle/>
          <a:p>
            <a:r>
              <a:rPr lang="en-US" dirty="0"/>
              <a:t>Finding clusters from the dynamics</a:t>
            </a:r>
          </a:p>
        </p:txBody>
      </p:sp>
      <p:pic>
        <p:nvPicPr>
          <p:cNvPr id="7" name="Content Placeholder 6">
            <a:extLst>
              <a:ext uri="{FF2B5EF4-FFF2-40B4-BE49-F238E27FC236}">
                <a16:creationId xmlns:a16="http://schemas.microsoft.com/office/drawing/2014/main" id="{2C6E7F17-2FE9-4A3E-8EE5-571E97850CF9}"/>
              </a:ext>
            </a:extLst>
          </p:cNvPr>
          <p:cNvPicPr>
            <a:picLocks noGrp="1" noChangeAspect="1"/>
          </p:cNvPicPr>
          <p:nvPr>
            <p:ph idx="1"/>
          </p:nvPr>
        </p:nvPicPr>
        <p:blipFill>
          <a:blip r:embed="rId2"/>
          <a:stretch>
            <a:fillRect/>
          </a:stretch>
        </p:blipFill>
        <p:spPr>
          <a:xfrm>
            <a:off x="5193926" y="457200"/>
            <a:ext cx="6719400" cy="5985214"/>
          </a:xfrm>
          <a:prstGeom prst="rect">
            <a:avLst/>
          </a:prstGeom>
        </p:spPr>
      </p:pic>
      <p:sp>
        <p:nvSpPr>
          <p:cNvPr id="6" name="Text Placeholder 5">
            <a:extLst>
              <a:ext uri="{FF2B5EF4-FFF2-40B4-BE49-F238E27FC236}">
                <a16:creationId xmlns:a16="http://schemas.microsoft.com/office/drawing/2014/main" id="{FE0BC759-F048-4C59-AD01-674185A08F37}"/>
              </a:ext>
            </a:extLst>
          </p:cNvPr>
          <p:cNvSpPr>
            <a:spLocks noGrp="1"/>
          </p:cNvSpPr>
          <p:nvPr>
            <p:ph type="body" sz="half" idx="2"/>
          </p:nvPr>
        </p:nvSpPr>
        <p:spPr>
          <a:xfrm>
            <a:off x="839788" y="2281646"/>
            <a:ext cx="3932237" cy="3587342"/>
          </a:xfrm>
        </p:spPr>
        <p:txBody>
          <a:bodyPr>
            <a:normAutofit/>
          </a:bodyPr>
          <a:lstStyle/>
          <a:p>
            <a:pPr marL="342900" indent="-342900">
              <a:buFont typeface="Arial" panose="020B0604020202020204" pitchFamily="34" charset="0"/>
              <a:buChar char="•"/>
            </a:pPr>
            <a:r>
              <a:rPr lang="en-US" sz="2400" dirty="0"/>
              <a:t>Since phase cohesiveness appears to be critical to a good fit, use it as a criterion to find clusters</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689370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8D97E3-E89D-46A0-8E0F-E545419AC8FE}"/>
              </a:ext>
            </a:extLst>
          </p:cNvPr>
          <p:cNvSpPr>
            <a:spLocks noGrp="1"/>
          </p:cNvSpPr>
          <p:nvPr>
            <p:ph type="title"/>
          </p:nvPr>
        </p:nvSpPr>
        <p:spPr/>
        <p:txBody>
          <a:bodyPr/>
          <a:lstStyle/>
          <a:p>
            <a:r>
              <a:rPr lang="en-US" dirty="0"/>
              <a:t>Dynamical partition mostly outperforms structural</a:t>
            </a:r>
          </a:p>
        </p:txBody>
      </p:sp>
      <p:pic>
        <p:nvPicPr>
          <p:cNvPr id="7" name="Content Placeholder 6">
            <a:extLst>
              <a:ext uri="{FF2B5EF4-FFF2-40B4-BE49-F238E27FC236}">
                <a16:creationId xmlns:a16="http://schemas.microsoft.com/office/drawing/2014/main" id="{112FE87F-32BE-46B6-A6B9-18EABBB3A3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8694" y="1690688"/>
            <a:ext cx="8074611" cy="5167312"/>
          </a:xfrm>
          <a:prstGeom prst="rect">
            <a:avLst/>
          </a:prstGeom>
        </p:spPr>
      </p:pic>
    </p:spTree>
    <p:extLst>
      <p:ext uri="{BB962C8B-B14F-4D97-AF65-F5344CB8AC3E}">
        <p14:creationId xmlns:p14="http://schemas.microsoft.com/office/powerpoint/2010/main" val="3395392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B0820-824A-4EB0-916B-C8B4065645BD}"/>
              </a:ext>
            </a:extLst>
          </p:cNvPr>
          <p:cNvSpPr>
            <a:spLocks noGrp="1"/>
          </p:cNvSpPr>
          <p:nvPr>
            <p:ph type="title"/>
          </p:nvPr>
        </p:nvSpPr>
        <p:spPr/>
        <p:txBody>
          <a:bodyPr>
            <a:normAutofit/>
          </a:bodyPr>
          <a:lstStyle/>
          <a:p>
            <a:r>
              <a:rPr lang="en-US" sz="3600" dirty="0"/>
              <a:t>Phase locking need not respect the network structure</a:t>
            </a:r>
          </a:p>
        </p:txBody>
      </p:sp>
      <p:pic>
        <p:nvPicPr>
          <p:cNvPr id="5" name="Content Placeholder 4">
            <a:extLst>
              <a:ext uri="{FF2B5EF4-FFF2-40B4-BE49-F238E27FC236}">
                <a16:creationId xmlns:a16="http://schemas.microsoft.com/office/drawing/2014/main" id="{6735FE93-873C-4135-80BC-D181B27A0B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2025" y="358985"/>
            <a:ext cx="7419975" cy="6140029"/>
          </a:xfrm>
          <a:prstGeom prst="rect">
            <a:avLst/>
          </a:prstGeom>
        </p:spPr>
      </p:pic>
      <p:sp>
        <p:nvSpPr>
          <p:cNvPr id="4" name="Text Placeholder 3">
            <a:extLst>
              <a:ext uri="{FF2B5EF4-FFF2-40B4-BE49-F238E27FC236}">
                <a16:creationId xmlns:a16="http://schemas.microsoft.com/office/drawing/2014/main" id="{86F14DF1-E7EA-4CC5-AB03-33CC73D05923}"/>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2800" dirty="0"/>
              <a:t>Colors = phase-locked clusters</a:t>
            </a:r>
          </a:p>
          <a:p>
            <a:pPr marL="285750" indent="-285750">
              <a:buFont typeface="Arial" panose="020B0604020202020204" pitchFamily="34" charset="0"/>
              <a:buChar char="•"/>
            </a:pPr>
            <a:r>
              <a:rPr lang="en-US" sz="2800" dirty="0"/>
              <a:t>Partitions can be related by </a:t>
            </a:r>
            <a:r>
              <a:rPr lang="en-US" sz="2800" i="1" dirty="0"/>
              <a:t>refinement</a:t>
            </a:r>
            <a:r>
              <a:rPr lang="en-US" sz="2800" dirty="0"/>
              <a:t>. Formally,</a:t>
            </a:r>
            <a:endParaRPr lang="en-US" sz="2800" i="1" dirty="0"/>
          </a:p>
        </p:txBody>
      </p:sp>
      <p:pic>
        <p:nvPicPr>
          <p:cNvPr id="5122" name="Picture 2" descr="https://latex.codecogs.com/gif.latex?%5Cdpi%7B300%7D%20%5CLARGE%20P%20%3C%20Q%20%5Ciff%20%5Cforall%20p%20%5Cin%20P%20%2C%5C%2C%5C%2C%5C%2C%20%5Cexists%20q%5Cin%20Q%20%5Ctext%7B%20s.t.%20%7D%20p%5Csubseteq%20q">
            <a:extLst>
              <a:ext uri="{FF2B5EF4-FFF2-40B4-BE49-F238E27FC236}">
                <a16:creationId xmlns:a16="http://schemas.microsoft.com/office/drawing/2014/main" id="{906AB963-E0D9-45EB-AD36-4FDCC4A56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92" y="4398050"/>
            <a:ext cx="5067300" cy="26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553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28D66B-CE57-4CB4-B221-3DC47A587F41}"/>
              </a:ext>
            </a:extLst>
          </p:cNvPr>
          <p:cNvSpPr>
            <a:spLocks noGrp="1"/>
          </p:cNvSpPr>
          <p:nvPr>
            <p:ph type="title"/>
          </p:nvPr>
        </p:nvSpPr>
        <p:spPr/>
        <p:txBody>
          <a:bodyPr/>
          <a:lstStyle/>
          <a:p>
            <a:r>
              <a:rPr lang="en-US" dirty="0"/>
              <a:t>Fit is worst when phase locking does not respect network structure</a:t>
            </a:r>
          </a:p>
        </p:txBody>
      </p:sp>
      <p:pic>
        <p:nvPicPr>
          <p:cNvPr id="3" name="Picture 2">
            <a:extLst>
              <a:ext uri="{FF2B5EF4-FFF2-40B4-BE49-F238E27FC236}">
                <a16:creationId xmlns:a16="http://schemas.microsoft.com/office/drawing/2014/main" id="{D6799CE4-56E3-4AF2-B767-4EDE473AF17B}"/>
              </a:ext>
            </a:extLst>
          </p:cNvPr>
          <p:cNvPicPr>
            <a:picLocks noChangeAspect="1"/>
          </p:cNvPicPr>
          <p:nvPr/>
        </p:nvPicPr>
        <p:blipFill>
          <a:blip r:embed="rId2"/>
          <a:stretch>
            <a:fillRect/>
          </a:stretch>
        </p:blipFill>
        <p:spPr>
          <a:xfrm>
            <a:off x="1334386" y="1509383"/>
            <a:ext cx="8962139" cy="5307342"/>
          </a:xfrm>
          <a:prstGeom prst="rect">
            <a:avLst/>
          </a:prstGeom>
        </p:spPr>
      </p:pic>
    </p:spTree>
    <p:extLst>
      <p:ext uri="{BB962C8B-B14F-4D97-AF65-F5344CB8AC3E}">
        <p14:creationId xmlns:p14="http://schemas.microsoft.com/office/powerpoint/2010/main" val="567969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D798F-4464-4FC9-AFC7-5628A1A48BED}"/>
              </a:ext>
            </a:extLst>
          </p:cNvPr>
          <p:cNvSpPr>
            <a:spLocks noGrp="1"/>
          </p:cNvSpPr>
          <p:nvPr>
            <p:ph type="title"/>
          </p:nvPr>
        </p:nvSpPr>
        <p:spPr/>
        <p:txBody>
          <a:bodyPr/>
          <a:lstStyle/>
          <a:p>
            <a:r>
              <a:rPr lang="en-US" dirty="0"/>
              <a:t>Combining phase locking and network structure: Meet of partitions</a:t>
            </a:r>
          </a:p>
        </p:txBody>
      </p:sp>
      <p:pic>
        <p:nvPicPr>
          <p:cNvPr id="5" name="Content Placeholder 4">
            <a:extLst>
              <a:ext uri="{FF2B5EF4-FFF2-40B4-BE49-F238E27FC236}">
                <a16:creationId xmlns:a16="http://schemas.microsoft.com/office/drawing/2014/main" id="{DD513928-C620-4E69-A827-60D4CFEE64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45131"/>
            <a:ext cx="12191999" cy="4047744"/>
          </a:xfrm>
        </p:spPr>
      </p:pic>
    </p:spTree>
    <p:extLst>
      <p:ext uri="{BB962C8B-B14F-4D97-AF65-F5344CB8AC3E}">
        <p14:creationId xmlns:p14="http://schemas.microsoft.com/office/powerpoint/2010/main" val="2481106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3005-FC82-4DB6-B72D-330A5D352FE6}"/>
              </a:ext>
            </a:extLst>
          </p:cNvPr>
          <p:cNvSpPr>
            <a:spLocks noGrp="1"/>
          </p:cNvSpPr>
          <p:nvPr>
            <p:ph type="title"/>
          </p:nvPr>
        </p:nvSpPr>
        <p:spPr/>
        <p:txBody>
          <a:bodyPr>
            <a:normAutofit fontScale="90000"/>
          </a:bodyPr>
          <a:lstStyle/>
          <a:p>
            <a:r>
              <a:rPr lang="en-US" dirty="0"/>
              <a:t>Coarse-graining works best when both dynamics and network structure are accounted for</a:t>
            </a:r>
          </a:p>
        </p:txBody>
      </p:sp>
      <p:pic>
        <p:nvPicPr>
          <p:cNvPr id="5" name="Content Placeholder 4">
            <a:extLst>
              <a:ext uri="{FF2B5EF4-FFF2-40B4-BE49-F238E27FC236}">
                <a16:creationId xmlns:a16="http://schemas.microsoft.com/office/drawing/2014/main" id="{4B0D619A-CE68-4B18-B369-396B5C5A99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90688"/>
            <a:ext cx="12192000" cy="5059680"/>
          </a:xfrm>
        </p:spPr>
      </p:pic>
    </p:spTree>
    <p:extLst>
      <p:ext uri="{BB962C8B-B14F-4D97-AF65-F5344CB8AC3E}">
        <p14:creationId xmlns:p14="http://schemas.microsoft.com/office/powerpoint/2010/main" val="1872765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D7FB-0951-4C25-9E5D-3D29BC347AD1}"/>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57CA545B-B3BD-40F4-927A-D0BF6D49E1B5}"/>
              </a:ext>
            </a:extLst>
          </p:cNvPr>
          <p:cNvSpPr>
            <a:spLocks noGrp="1"/>
          </p:cNvSpPr>
          <p:nvPr>
            <p:ph idx="1"/>
          </p:nvPr>
        </p:nvSpPr>
        <p:spPr>
          <a:xfrm>
            <a:off x="838199" y="1825625"/>
            <a:ext cx="11287125" cy="4351338"/>
          </a:xfrm>
        </p:spPr>
        <p:txBody>
          <a:bodyPr/>
          <a:lstStyle/>
          <a:p>
            <a:r>
              <a:rPr lang="en-US" dirty="0"/>
              <a:t>Equations arising from OA ansatz can also apply to finite networks</a:t>
            </a:r>
          </a:p>
          <a:p>
            <a:endParaRPr lang="en-US" dirty="0"/>
          </a:p>
          <a:p>
            <a:endParaRPr lang="en-US" dirty="0"/>
          </a:p>
          <a:p>
            <a:r>
              <a:rPr lang="en-US" dirty="0"/>
              <a:t>Precise coarse graining depends jointly on dynamics and network structure</a:t>
            </a:r>
          </a:p>
        </p:txBody>
      </p:sp>
      <p:pic>
        <p:nvPicPr>
          <p:cNvPr id="4" name="Picture 6" descr="https://latex.codecogs.com/gif.latex?%5Cdpi%7B300%7D%20%5CLARGE%20%5Cdot%7Bz%7D_%5Csigma%20%3D%20%5Ctextrm%7Bi%7D%28%5COmega_%5Csigma%20&amp;plus;%20%5Ctextrm%7Bi%7D%5Cdelta_%5Csigma%29z_%5Csigma%20&amp;plus;%20%7B1%5Cover%202%7D%5Csum_%7B%5Csigma%27%20%3D%201%7D%5EM%20K_%7B%5Csigma%20%5Csigma%27%7D%28z_%7B%5Csigma%27%7D%20-%20z_%7B%5Csigma%27%7D%5E*%20z_%5Csigma%5E2%29">
            <a:extLst>
              <a:ext uri="{FF2B5EF4-FFF2-40B4-BE49-F238E27FC236}">
                <a16:creationId xmlns:a16="http://schemas.microsoft.com/office/drawing/2014/main" id="{39666042-2A13-4F07-AE6E-9E5F61221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6454" y="2338161"/>
            <a:ext cx="6179092" cy="103709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E99C7710-CE48-4252-8017-62631F5AB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011" y="4001294"/>
            <a:ext cx="8181975" cy="2716415"/>
          </a:xfrm>
          <a:prstGeom prst="rect">
            <a:avLst/>
          </a:prstGeom>
        </p:spPr>
      </p:pic>
    </p:spTree>
    <p:extLst>
      <p:ext uri="{BB962C8B-B14F-4D97-AF65-F5344CB8AC3E}">
        <p14:creationId xmlns:p14="http://schemas.microsoft.com/office/powerpoint/2010/main" val="268405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EB9AC-11AC-41D4-BA76-17C8EE73EE49}"/>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D2E44773-2015-4F52-93CA-721742AA2D9D}"/>
              </a:ext>
            </a:extLst>
          </p:cNvPr>
          <p:cNvSpPr>
            <a:spLocks noGrp="1"/>
          </p:cNvSpPr>
          <p:nvPr>
            <p:ph idx="1"/>
          </p:nvPr>
        </p:nvSpPr>
        <p:spPr>
          <a:xfrm>
            <a:off x="838199" y="1825625"/>
            <a:ext cx="10658475" cy="4351338"/>
          </a:xfrm>
        </p:spPr>
        <p:txBody>
          <a:bodyPr/>
          <a:lstStyle/>
          <a:p>
            <a:r>
              <a:rPr lang="en-US" dirty="0"/>
              <a:t>It’s possible to write dynamics of coarse variables exactly if you allow dependence on fine variables. General question: how to eliminate time-dependence?</a:t>
            </a:r>
          </a:p>
          <a:p>
            <a:pPr lvl="1"/>
            <a:r>
              <a:rPr lang="en-US" dirty="0"/>
              <a:t>Average over time</a:t>
            </a:r>
          </a:p>
          <a:p>
            <a:pPr lvl="1"/>
            <a:r>
              <a:rPr lang="en-US" dirty="0"/>
              <a:t>Infer fine variables as a function of coarse variables: collective coordinates? [2]</a:t>
            </a:r>
          </a:p>
          <a:p>
            <a:r>
              <a:rPr lang="en-US" dirty="0"/>
              <a:t>Relax assumptions on form of CG equations: </a:t>
            </a:r>
            <a:r>
              <a:rPr lang="en-US" dirty="0" err="1"/>
              <a:t>SINDy</a:t>
            </a:r>
            <a:r>
              <a:rPr lang="en-US" dirty="0"/>
              <a:t> [3] or related</a:t>
            </a:r>
          </a:p>
          <a:p>
            <a:r>
              <a:rPr lang="en-US" dirty="0"/>
              <a:t>Does CG model give predictive power?</a:t>
            </a:r>
          </a:p>
          <a:p>
            <a:pPr lvl="1"/>
            <a:r>
              <a:rPr lang="en-US" dirty="0"/>
              <a:t>What if reduced dynamics are chaotic?</a:t>
            </a:r>
          </a:p>
          <a:p>
            <a:pPr lvl="1"/>
            <a:endParaRPr lang="en-US" dirty="0"/>
          </a:p>
        </p:txBody>
      </p:sp>
      <p:sp>
        <p:nvSpPr>
          <p:cNvPr id="4" name="TextBox 3">
            <a:extLst>
              <a:ext uri="{FF2B5EF4-FFF2-40B4-BE49-F238E27FC236}">
                <a16:creationId xmlns:a16="http://schemas.microsoft.com/office/drawing/2014/main" id="{6D95F82C-4E9D-426E-BDF7-C68C981560F7}"/>
              </a:ext>
            </a:extLst>
          </p:cNvPr>
          <p:cNvSpPr txBox="1"/>
          <p:nvPr/>
        </p:nvSpPr>
        <p:spPr>
          <a:xfrm>
            <a:off x="395286" y="6176963"/>
            <a:ext cx="11544300" cy="738664"/>
          </a:xfrm>
          <a:prstGeom prst="rect">
            <a:avLst/>
          </a:prstGeom>
          <a:noFill/>
        </p:spPr>
        <p:txBody>
          <a:bodyPr wrap="square" rtlCol="0">
            <a:spAutoFit/>
          </a:bodyPr>
          <a:lstStyle/>
          <a:p>
            <a:r>
              <a:rPr lang="en-US" sz="1400" dirty="0"/>
              <a:t>[2] Hancock, E. J., &amp; Gottwald, G. A. (2018). Model reduction for </a:t>
            </a:r>
            <a:r>
              <a:rPr lang="en-US" sz="1400" dirty="0" err="1"/>
              <a:t>Kuramoto</a:t>
            </a:r>
            <a:r>
              <a:rPr lang="en-US" sz="1400" dirty="0"/>
              <a:t> models with complex topologies. </a:t>
            </a:r>
            <a:r>
              <a:rPr lang="en-US" sz="1400" i="1" dirty="0"/>
              <a:t>Physical Review E</a:t>
            </a:r>
            <a:r>
              <a:rPr lang="en-US" sz="1400" dirty="0"/>
              <a:t>, </a:t>
            </a:r>
            <a:r>
              <a:rPr lang="en-US" sz="1400" i="1" dirty="0"/>
              <a:t>98</a:t>
            </a:r>
            <a:r>
              <a:rPr lang="en-US" sz="1400" dirty="0"/>
              <a:t>(1), 012307.</a:t>
            </a:r>
          </a:p>
          <a:p>
            <a:r>
              <a:rPr lang="en-US" sz="1400" dirty="0"/>
              <a:t>[3] Brunton, S. L., Proctor, J. L., &amp; </a:t>
            </a:r>
            <a:r>
              <a:rPr lang="en-US" sz="1400" dirty="0" err="1"/>
              <a:t>Kutz</a:t>
            </a:r>
            <a:r>
              <a:rPr lang="en-US" sz="1400" dirty="0"/>
              <a:t>, J. N. (2016). Discovering governing equations from data by sparse identification of nonlinear dynamical systems. </a:t>
            </a:r>
            <a:r>
              <a:rPr lang="en-US" sz="1400" i="1" dirty="0"/>
              <a:t>Proceedings of the National Academy of Sciences</a:t>
            </a:r>
            <a:r>
              <a:rPr lang="en-US" sz="1400" dirty="0"/>
              <a:t>, </a:t>
            </a:r>
            <a:r>
              <a:rPr lang="en-US" sz="1400" i="1" dirty="0"/>
              <a:t>113</a:t>
            </a:r>
            <a:r>
              <a:rPr lang="en-US" sz="1400" dirty="0"/>
              <a:t>(15), 3932–3937.</a:t>
            </a:r>
            <a:endParaRPr lang="en-US" sz="1400" dirty="0">
              <a:effectLst/>
            </a:endParaRPr>
          </a:p>
        </p:txBody>
      </p:sp>
    </p:spTree>
    <p:extLst>
      <p:ext uri="{BB962C8B-B14F-4D97-AF65-F5344CB8AC3E}">
        <p14:creationId xmlns:p14="http://schemas.microsoft.com/office/powerpoint/2010/main" val="252427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F1EC89-140A-44ED-B11D-D758D32EC1D1}"/>
              </a:ext>
            </a:extLst>
          </p:cNvPr>
          <p:cNvSpPr>
            <a:spLocks noGrp="1"/>
          </p:cNvSpPr>
          <p:nvPr>
            <p:ph type="ctrTitle"/>
          </p:nvPr>
        </p:nvSpPr>
        <p:spPr>
          <a:xfrm>
            <a:off x="4001590" y="1046145"/>
            <a:ext cx="4188823" cy="1419906"/>
          </a:xfrm>
        </p:spPr>
        <p:txBody>
          <a:bodyPr/>
          <a:lstStyle/>
          <a:p>
            <a:r>
              <a:rPr lang="en-US" dirty="0"/>
              <a:t>Thanks!</a:t>
            </a:r>
          </a:p>
        </p:txBody>
      </p:sp>
      <p:sp>
        <p:nvSpPr>
          <p:cNvPr id="7" name="Subtitle 6">
            <a:extLst>
              <a:ext uri="{FF2B5EF4-FFF2-40B4-BE49-F238E27FC236}">
                <a16:creationId xmlns:a16="http://schemas.microsoft.com/office/drawing/2014/main" id="{87515BA6-30E6-41D1-8E81-C9CE5547B498}"/>
              </a:ext>
            </a:extLst>
          </p:cNvPr>
          <p:cNvSpPr>
            <a:spLocks noGrp="1"/>
          </p:cNvSpPr>
          <p:nvPr>
            <p:ph type="subTitle" idx="1"/>
          </p:nvPr>
        </p:nvSpPr>
        <p:spPr>
          <a:xfrm>
            <a:off x="1524002" y="2659171"/>
            <a:ext cx="9144000" cy="1655762"/>
          </a:xfrm>
        </p:spPr>
        <p:txBody>
          <a:bodyPr/>
          <a:lstStyle/>
          <a:p>
            <a:r>
              <a:rPr lang="en-US" dirty="0"/>
              <a:t>jasnyder@math.ucdavis.edu</a:t>
            </a:r>
          </a:p>
        </p:txBody>
      </p:sp>
      <p:pic>
        <p:nvPicPr>
          <p:cNvPr id="4" name="Graphic 3">
            <a:extLst>
              <a:ext uri="{FF2B5EF4-FFF2-40B4-BE49-F238E27FC236}">
                <a16:creationId xmlns:a16="http://schemas.microsoft.com/office/drawing/2014/main" id="{C0688C93-F504-4BD8-BE0A-4D1700E2EF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792" y="4811730"/>
            <a:ext cx="2790825" cy="1000125"/>
          </a:xfrm>
          <a:prstGeom prst="rect">
            <a:avLst/>
          </a:prstGeom>
        </p:spPr>
      </p:pic>
      <p:pic>
        <p:nvPicPr>
          <p:cNvPr id="6" name="Picture 5">
            <a:extLst>
              <a:ext uri="{FF2B5EF4-FFF2-40B4-BE49-F238E27FC236}">
                <a16:creationId xmlns:a16="http://schemas.microsoft.com/office/drawing/2014/main" id="{94F0182F-90C8-4957-A91C-80A40D39DB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0494" y="5387156"/>
            <a:ext cx="2907246" cy="1000125"/>
          </a:xfrm>
          <a:prstGeom prst="rect">
            <a:avLst/>
          </a:prstGeom>
        </p:spPr>
      </p:pic>
      <p:pic>
        <p:nvPicPr>
          <p:cNvPr id="8" name="Graphic 7">
            <a:extLst>
              <a:ext uri="{FF2B5EF4-FFF2-40B4-BE49-F238E27FC236}">
                <a16:creationId xmlns:a16="http://schemas.microsoft.com/office/drawing/2014/main" id="{82C96C81-9029-4114-B4E1-CD27D6551D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75474" y="3732989"/>
            <a:ext cx="3200263" cy="1550127"/>
          </a:xfrm>
          <a:prstGeom prst="rect">
            <a:avLst/>
          </a:prstGeom>
        </p:spPr>
      </p:pic>
      <p:pic>
        <p:nvPicPr>
          <p:cNvPr id="1026" name="Picture 2" descr="https://files.rtp.org/wp-content/uploads/2017/02/ARO-color-logo.png">
            <a:extLst>
              <a:ext uri="{FF2B5EF4-FFF2-40B4-BE49-F238E27FC236}">
                <a16:creationId xmlns:a16="http://schemas.microsoft.com/office/drawing/2014/main" id="{EB92CF95-3A3F-4993-A107-EDAAB920A3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069" y="4370122"/>
            <a:ext cx="1883339" cy="1883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503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EEC6ED-E36F-4F3A-99F8-D43D33E11BDB}"/>
              </a:ext>
            </a:extLst>
          </p:cNvPr>
          <p:cNvSpPr>
            <a:spLocks noGrp="1"/>
          </p:cNvSpPr>
          <p:nvPr>
            <p:ph type="title"/>
          </p:nvPr>
        </p:nvSpPr>
        <p:spPr/>
        <p:txBody>
          <a:bodyPr/>
          <a:lstStyle/>
          <a:p>
            <a:r>
              <a:rPr lang="en-US" dirty="0"/>
              <a:t>Prediction</a:t>
            </a:r>
          </a:p>
        </p:txBody>
      </p:sp>
      <p:sp>
        <p:nvSpPr>
          <p:cNvPr id="6" name="Content Placeholder 5">
            <a:extLst>
              <a:ext uri="{FF2B5EF4-FFF2-40B4-BE49-F238E27FC236}">
                <a16:creationId xmlns:a16="http://schemas.microsoft.com/office/drawing/2014/main" id="{58808E35-7A27-4BA4-A83C-4EF36577DCD1}"/>
              </a:ext>
            </a:extLst>
          </p:cNvPr>
          <p:cNvSpPr>
            <a:spLocks noGrp="1"/>
          </p:cNvSpPr>
          <p:nvPr>
            <p:ph idx="1"/>
          </p:nvPr>
        </p:nvSpPr>
        <p:spPr/>
        <p:txBody>
          <a:bodyPr/>
          <a:lstStyle/>
          <a:p>
            <a:r>
              <a:rPr lang="en-US" dirty="0"/>
              <a:t>Ideal: we discover a low-dimensional model that reproduces exactly the behavior of the original system</a:t>
            </a:r>
          </a:p>
          <a:p>
            <a:r>
              <a:rPr lang="en-US" dirty="0"/>
              <a:t>Evaluate models by using them as a surrogate:</a:t>
            </a:r>
          </a:p>
          <a:p>
            <a:pPr lvl="1"/>
            <a:r>
              <a:rPr lang="en-US" dirty="0"/>
              <a:t>Infer parameters using true trajectory up to some time</a:t>
            </a:r>
          </a:p>
          <a:p>
            <a:pPr lvl="1"/>
            <a:r>
              <a:rPr lang="en-US" dirty="0"/>
              <a:t>Integrate inferred model using initial conditions from the true trajectory</a:t>
            </a:r>
          </a:p>
          <a:p>
            <a:pPr lvl="1"/>
            <a:r>
              <a:rPr lang="en-US" dirty="0"/>
              <a:t>Compare</a:t>
            </a:r>
          </a:p>
        </p:txBody>
      </p:sp>
    </p:spTree>
    <p:extLst>
      <p:ext uri="{BB962C8B-B14F-4D97-AF65-F5344CB8AC3E}">
        <p14:creationId xmlns:p14="http://schemas.microsoft.com/office/powerpoint/2010/main" val="981914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FEF83-6FE0-4A1C-B687-F411592105A7}"/>
              </a:ext>
            </a:extLst>
          </p:cNvPr>
          <p:cNvSpPr>
            <a:spLocks noGrp="1"/>
          </p:cNvSpPr>
          <p:nvPr>
            <p:ph type="title"/>
          </p:nvPr>
        </p:nvSpPr>
        <p:spPr/>
        <p:txBody>
          <a:bodyPr/>
          <a:lstStyle/>
          <a:p>
            <a:r>
              <a:rPr lang="en-US" dirty="0"/>
              <a:t>Why the general problem is hard</a:t>
            </a:r>
          </a:p>
        </p:txBody>
      </p:sp>
      <p:sp>
        <p:nvSpPr>
          <p:cNvPr id="3" name="Content Placeholder 2">
            <a:extLst>
              <a:ext uri="{FF2B5EF4-FFF2-40B4-BE49-F238E27FC236}">
                <a16:creationId xmlns:a16="http://schemas.microsoft.com/office/drawing/2014/main" id="{4257706B-70F8-4AC9-9A43-5CC98BF2A5FA}"/>
              </a:ext>
            </a:extLst>
          </p:cNvPr>
          <p:cNvSpPr>
            <a:spLocks noGrp="1"/>
          </p:cNvSpPr>
          <p:nvPr>
            <p:ph idx="1"/>
          </p:nvPr>
        </p:nvSpPr>
        <p:spPr/>
        <p:txBody>
          <a:bodyPr/>
          <a:lstStyle/>
          <a:p>
            <a:r>
              <a:rPr lang="en-US" dirty="0"/>
              <a:t>We don’t necessarily know:</a:t>
            </a:r>
          </a:p>
          <a:p>
            <a:pPr lvl="1"/>
            <a:r>
              <a:rPr lang="en-US" dirty="0"/>
              <a:t>That there is an effective model to be found</a:t>
            </a:r>
          </a:p>
          <a:p>
            <a:pPr lvl="1"/>
            <a:r>
              <a:rPr lang="en-US" dirty="0"/>
              <a:t>The dimension of the effective model</a:t>
            </a:r>
          </a:p>
          <a:p>
            <a:pPr lvl="1"/>
            <a:r>
              <a:rPr lang="en-US" dirty="0"/>
              <a:t>The map from original degrees of freedom to effective degrees of freedom</a:t>
            </a:r>
          </a:p>
          <a:p>
            <a:pPr lvl="1"/>
            <a:r>
              <a:rPr lang="en-US" dirty="0"/>
              <a:t>The form of the equations governing effective degrees of freedom</a:t>
            </a:r>
          </a:p>
          <a:p>
            <a:pPr lvl="2"/>
            <a:r>
              <a:rPr lang="en-US" dirty="0"/>
              <a:t>ODE? SDE? PDE? SPDE?? Stat mech???</a:t>
            </a:r>
          </a:p>
          <a:p>
            <a:r>
              <a:rPr lang="en-US" dirty="0"/>
              <a:t>As a first step, consider a system where we can effectively reason about all of the above</a:t>
            </a:r>
          </a:p>
          <a:p>
            <a:pPr lvl="1"/>
            <a:r>
              <a:rPr lang="en-US" dirty="0"/>
              <a:t>Synchronization on a modular network</a:t>
            </a:r>
          </a:p>
        </p:txBody>
      </p:sp>
    </p:spTree>
    <p:extLst>
      <p:ext uri="{BB962C8B-B14F-4D97-AF65-F5344CB8AC3E}">
        <p14:creationId xmlns:p14="http://schemas.microsoft.com/office/powerpoint/2010/main" val="397687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B78DF4E-9D69-4EE6-BF46-B23BA79A5130}"/>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5357" y="-676475"/>
            <a:ext cx="9418093" cy="7534475"/>
          </a:xfrm>
        </p:spPr>
      </p:pic>
    </p:spTree>
    <p:extLst>
      <p:ext uri="{BB962C8B-B14F-4D97-AF65-F5344CB8AC3E}">
        <p14:creationId xmlns:p14="http://schemas.microsoft.com/office/powerpoint/2010/main" val="1549388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ABFCF-C51D-4613-A844-3ECADFE4A3DA}"/>
              </a:ext>
            </a:extLst>
          </p:cNvPr>
          <p:cNvSpPr>
            <a:spLocks noGrp="1"/>
          </p:cNvSpPr>
          <p:nvPr>
            <p:ph type="title"/>
          </p:nvPr>
        </p:nvSpPr>
        <p:spPr/>
        <p:txBody>
          <a:bodyPr/>
          <a:lstStyle/>
          <a:p>
            <a:r>
              <a:rPr lang="en-US" dirty="0"/>
              <a:t>How badly can the dynamical partition do?</a:t>
            </a:r>
          </a:p>
        </p:txBody>
      </p:sp>
      <p:pic>
        <p:nvPicPr>
          <p:cNvPr id="8" name="Content Placeholder 7">
            <a:extLst>
              <a:ext uri="{FF2B5EF4-FFF2-40B4-BE49-F238E27FC236}">
                <a16:creationId xmlns:a16="http://schemas.microsoft.com/office/drawing/2014/main" id="{0207FF1E-9700-4A5C-A130-25FB9D309211}"/>
              </a:ext>
            </a:extLst>
          </p:cNvPr>
          <p:cNvPicPr>
            <a:picLocks noGrp="1" noChangeAspect="1"/>
          </p:cNvPicPr>
          <p:nvPr>
            <p:ph idx="1"/>
          </p:nvPr>
        </p:nvPicPr>
        <p:blipFill>
          <a:blip r:embed="rId2"/>
          <a:stretch>
            <a:fillRect/>
          </a:stretch>
        </p:blipFill>
        <p:spPr>
          <a:xfrm>
            <a:off x="4793116" y="540621"/>
            <a:ext cx="7398884" cy="5776757"/>
          </a:xfrm>
          <a:prstGeom prst="rect">
            <a:avLst/>
          </a:prstGeom>
        </p:spPr>
      </p:pic>
      <p:sp>
        <p:nvSpPr>
          <p:cNvPr id="7" name="Text Placeholder 6">
            <a:extLst>
              <a:ext uri="{FF2B5EF4-FFF2-40B4-BE49-F238E27FC236}">
                <a16:creationId xmlns:a16="http://schemas.microsoft.com/office/drawing/2014/main" id="{77F038FC-A172-43BA-902A-6C69974DED27}"/>
              </a:ext>
            </a:extLst>
          </p:cNvPr>
          <p:cNvSpPr>
            <a:spLocks noGrp="1"/>
          </p:cNvSpPr>
          <p:nvPr>
            <p:ph type="body" sz="half" idx="2"/>
          </p:nvPr>
        </p:nvSpPr>
        <p:spPr/>
        <p:txBody>
          <a:bodyPr>
            <a:normAutofit fontScale="92500" lnSpcReduction="20000"/>
          </a:bodyPr>
          <a:lstStyle/>
          <a:p>
            <a:r>
              <a:rPr lang="en-US" sz="2000" dirty="0"/>
              <a:t>This is the </a:t>
            </a:r>
            <a:r>
              <a:rPr lang="en-US" sz="2000" i="1" dirty="0"/>
              <a:t>worst case</a:t>
            </a:r>
            <a:r>
              <a:rPr lang="en-US" sz="2000" dirty="0"/>
              <a:t> of any CG model inferred on a dynamically-determined partition.</a:t>
            </a:r>
          </a:p>
          <a:p>
            <a:endParaRPr lang="en-US" sz="2000" dirty="0"/>
          </a:p>
          <a:p>
            <a:r>
              <a:rPr lang="en-US" sz="2000" dirty="0"/>
              <a:t>The partition has two sets, one of which is a singleton (orange)</a:t>
            </a:r>
          </a:p>
          <a:p>
            <a:endParaRPr lang="en-US" sz="2000" dirty="0"/>
          </a:p>
          <a:p>
            <a:r>
              <a:rPr lang="en-US" sz="2000" dirty="0"/>
              <a:t>K</a:t>
            </a:r>
            <a:r>
              <a:rPr lang="en-US" sz="2000" baseline="-25000" dirty="0"/>
              <a:t>in</a:t>
            </a:r>
            <a:r>
              <a:rPr lang="en-US" sz="2000" dirty="0"/>
              <a:t> &gt;&gt; </a:t>
            </a:r>
            <a:r>
              <a:rPr lang="en-US" sz="2000" dirty="0" err="1"/>
              <a:t>K</a:t>
            </a:r>
            <a:r>
              <a:rPr lang="en-US" sz="2000" baseline="-25000" dirty="0" err="1"/>
              <a:t>out</a:t>
            </a:r>
            <a:r>
              <a:rPr lang="en-US" sz="2000" dirty="0"/>
              <a:t>, so cluster average is strongly not representative of total influence</a:t>
            </a:r>
          </a:p>
          <a:p>
            <a:endParaRPr lang="en-US" sz="2000" dirty="0"/>
          </a:p>
          <a:p>
            <a:r>
              <a:rPr lang="en-US" sz="2000" dirty="0"/>
              <a:t>Idea: if dynamical partition </a:t>
            </a:r>
            <a:r>
              <a:rPr lang="en-US" sz="2000" i="1" dirty="0"/>
              <a:t>refines</a:t>
            </a:r>
            <a:r>
              <a:rPr lang="en-US" sz="2000" dirty="0"/>
              <a:t> the structural one, this problem shouldn’t happen!</a:t>
            </a:r>
          </a:p>
        </p:txBody>
      </p:sp>
    </p:spTree>
    <p:extLst>
      <p:ext uri="{BB962C8B-B14F-4D97-AF65-F5344CB8AC3E}">
        <p14:creationId xmlns:p14="http://schemas.microsoft.com/office/powerpoint/2010/main" val="2062340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A1751-74CE-4582-B0CB-547B168F113F}"/>
              </a:ext>
            </a:extLst>
          </p:cNvPr>
          <p:cNvSpPr>
            <a:spLocks noGrp="1"/>
          </p:cNvSpPr>
          <p:nvPr>
            <p:ph type="title"/>
          </p:nvPr>
        </p:nvSpPr>
        <p:spPr>
          <a:xfrm>
            <a:off x="466590" y="119234"/>
            <a:ext cx="3932237" cy="1069975"/>
          </a:xfrm>
        </p:spPr>
        <p:txBody>
          <a:bodyPr/>
          <a:lstStyle/>
          <a:p>
            <a:r>
              <a:rPr lang="en-US" dirty="0"/>
              <a:t>New worst case: much better!</a:t>
            </a:r>
          </a:p>
        </p:txBody>
      </p:sp>
      <p:sp>
        <p:nvSpPr>
          <p:cNvPr id="5" name="Content Placeholder 4">
            <a:extLst>
              <a:ext uri="{FF2B5EF4-FFF2-40B4-BE49-F238E27FC236}">
                <a16:creationId xmlns:a16="http://schemas.microsoft.com/office/drawing/2014/main" id="{4EFBFE78-E2B2-465D-99A4-62B7A646F759}"/>
              </a:ext>
            </a:extLst>
          </p:cNvPr>
          <p:cNvSpPr>
            <a:spLocks noGrp="1"/>
          </p:cNvSpPr>
          <p:nvPr>
            <p:ph idx="1"/>
          </p:nvPr>
        </p:nvSpPr>
        <p:spPr/>
        <p:txBody>
          <a:bodyPr/>
          <a:lstStyle/>
          <a:p>
            <a:endParaRPr lang="en-US"/>
          </a:p>
        </p:txBody>
      </p:sp>
      <p:sp>
        <p:nvSpPr>
          <p:cNvPr id="6" name="Text Placeholder 5">
            <a:extLst>
              <a:ext uri="{FF2B5EF4-FFF2-40B4-BE49-F238E27FC236}">
                <a16:creationId xmlns:a16="http://schemas.microsoft.com/office/drawing/2014/main" id="{DA58B0B2-021F-436D-9CAF-9786E526D0EC}"/>
              </a:ext>
            </a:extLst>
          </p:cNvPr>
          <p:cNvSpPr>
            <a:spLocks noGrp="1"/>
          </p:cNvSpPr>
          <p:nvPr>
            <p:ph type="body" sz="half" idx="2"/>
          </p:nvPr>
        </p:nvSpPr>
        <p:spPr/>
        <p:txBody>
          <a:bodyPr/>
          <a:lstStyle/>
          <a:p>
            <a:endParaRPr lang="en-US"/>
          </a:p>
        </p:txBody>
      </p:sp>
      <p:pic>
        <p:nvPicPr>
          <p:cNvPr id="4" name="Picture 3">
            <a:extLst>
              <a:ext uri="{FF2B5EF4-FFF2-40B4-BE49-F238E27FC236}">
                <a16:creationId xmlns:a16="http://schemas.microsoft.com/office/drawing/2014/main" id="{208C0E19-31BE-4DF8-9603-E2C08818EE1A}"/>
              </a:ext>
            </a:extLst>
          </p:cNvPr>
          <p:cNvPicPr>
            <a:picLocks noChangeAspect="1"/>
          </p:cNvPicPr>
          <p:nvPr/>
        </p:nvPicPr>
        <p:blipFill>
          <a:blip r:embed="rId2"/>
          <a:stretch>
            <a:fillRect/>
          </a:stretch>
        </p:blipFill>
        <p:spPr>
          <a:xfrm>
            <a:off x="2106891" y="732599"/>
            <a:ext cx="7978218" cy="6006167"/>
          </a:xfrm>
          <a:prstGeom prst="rect">
            <a:avLst/>
          </a:prstGeom>
        </p:spPr>
      </p:pic>
    </p:spTree>
    <p:extLst>
      <p:ext uri="{BB962C8B-B14F-4D97-AF65-F5344CB8AC3E}">
        <p14:creationId xmlns:p14="http://schemas.microsoft.com/office/powerpoint/2010/main" val="1194747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BA182-C876-410A-8CE2-867E11CEF1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C5C49A-9393-4297-8BA1-DE35B77FC0E9}"/>
              </a:ext>
            </a:extLst>
          </p:cNvPr>
          <p:cNvSpPr>
            <a:spLocks noGrp="1"/>
          </p:cNvSpPr>
          <p:nvPr>
            <p:ph idx="1"/>
          </p:nvPr>
        </p:nvSpPr>
        <p:spPr>
          <a:xfrm>
            <a:off x="5486398" y="1584960"/>
            <a:ext cx="5867401" cy="4592003"/>
          </a:xfrm>
        </p:spPr>
        <p:txBody>
          <a:bodyPr/>
          <a:lstStyle/>
          <a:p>
            <a:r>
              <a:rPr lang="en-US" dirty="0"/>
              <a:t>Exact dynamics of the coarse variables:</a:t>
            </a:r>
          </a:p>
          <a:p>
            <a:endParaRPr lang="en-US" dirty="0"/>
          </a:p>
          <a:p>
            <a:endParaRPr lang="en-US" dirty="0"/>
          </a:p>
          <a:p>
            <a:endParaRPr lang="en-US" dirty="0"/>
          </a:p>
          <a:p>
            <a:r>
              <a:rPr lang="en-US" dirty="0"/>
              <a:t>In terms of the residuals:</a:t>
            </a:r>
          </a:p>
        </p:txBody>
      </p:sp>
      <p:pic>
        <p:nvPicPr>
          <p:cNvPr id="4" name="Picture 3">
            <a:extLst>
              <a:ext uri="{FF2B5EF4-FFF2-40B4-BE49-F238E27FC236}">
                <a16:creationId xmlns:a16="http://schemas.microsoft.com/office/drawing/2014/main" id="{E45CFDBF-1A3E-4F48-A2EB-4FB3600550F9}"/>
              </a:ext>
            </a:extLst>
          </p:cNvPr>
          <p:cNvPicPr>
            <a:picLocks noChangeAspect="1"/>
          </p:cNvPicPr>
          <p:nvPr/>
        </p:nvPicPr>
        <p:blipFill>
          <a:blip r:embed="rId2"/>
          <a:stretch>
            <a:fillRect/>
          </a:stretch>
        </p:blipFill>
        <p:spPr>
          <a:xfrm>
            <a:off x="5486398" y="2465258"/>
            <a:ext cx="6586551" cy="1450971"/>
          </a:xfrm>
          <a:prstGeom prst="rect">
            <a:avLst/>
          </a:prstGeom>
        </p:spPr>
      </p:pic>
      <p:pic>
        <p:nvPicPr>
          <p:cNvPr id="5" name="Picture 4">
            <a:extLst>
              <a:ext uri="{FF2B5EF4-FFF2-40B4-BE49-F238E27FC236}">
                <a16:creationId xmlns:a16="http://schemas.microsoft.com/office/drawing/2014/main" id="{9717254B-E15E-4A53-968F-81FDE8235D1A}"/>
              </a:ext>
            </a:extLst>
          </p:cNvPr>
          <p:cNvPicPr>
            <a:picLocks noChangeAspect="1"/>
          </p:cNvPicPr>
          <p:nvPr/>
        </p:nvPicPr>
        <p:blipFill>
          <a:blip r:embed="rId3"/>
          <a:stretch>
            <a:fillRect/>
          </a:stretch>
        </p:blipFill>
        <p:spPr>
          <a:xfrm>
            <a:off x="0" y="618796"/>
            <a:ext cx="5257800" cy="5620407"/>
          </a:xfrm>
          <a:prstGeom prst="rect">
            <a:avLst/>
          </a:prstGeom>
        </p:spPr>
      </p:pic>
      <p:pic>
        <p:nvPicPr>
          <p:cNvPr id="6" name="Picture 5">
            <a:extLst>
              <a:ext uri="{FF2B5EF4-FFF2-40B4-BE49-F238E27FC236}">
                <a16:creationId xmlns:a16="http://schemas.microsoft.com/office/drawing/2014/main" id="{526BC8FD-64A0-46C2-9DBE-D1F39BA38604}"/>
              </a:ext>
            </a:extLst>
          </p:cNvPr>
          <p:cNvPicPr>
            <a:picLocks noChangeAspect="1"/>
          </p:cNvPicPr>
          <p:nvPr/>
        </p:nvPicPr>
        <p:blipFill>
          <a:blip r:embed="rId4"/>
          <a:stretch>
            <a:fillRect/>
          </a:stretch>
        </p:blipFill>
        <p:spPr>
          <a:xfrm>
            <a:off x="6096000" y="4594423"/>
            <a:ext cx="3682773" cy="404207"/>
          </a:xfrm>
          <a:prstGeom prst="rect">
            <a:avLst/>
          </a:prstGeom>
        </p:spPr>
      </p:pic>
    </p:spTree>
    <p:extLst>
      <p:ext uri="{BB962C8B-B14F-4D97-AF65-F5344CB8AC3E}">
        <p14:creationId xmlns:p14="http://schemas.microsoft.com/office/powerpoint/2010/main" val="3988848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F375F7-30BA-4099-ABB4-2AB394DFC22F}"/>
              </a:ext>
            </a:extLst>
          </p:cNvPr>
          <p:cNvSpPr>
            <a:spLocks noGrp="1"/>
          </p:cNvSpPr>
          <p:nvPr>
            <p:ph type="title"/>
          </p:nvPr>
        </p:nvSpPr>
        <p:spPr/>
        <p:txBody>
          <a:bodyPr/>
          <a:lstStyle/>
          <a:p>
            <a:r>
              <a:rPr lang="en-US" dirty="0"/>
              <a:t>A pair of modules behaves like a pair of oscillators</a:t>
            </a:r>
          </a:p>
        </p:txBody>
      </p:sp>
      <p:pic>
        <p:nvPicPr>
          <p:cNvPr id="8" name="Content Placeholder 7">
            <a:extLst>
              <a:ext uri="{FF2B5EF4-FFF2-40B4-BE49-F238E27FC236}">
                <a16:creationId xmlns:a16="http://schemas.microsoft.com/office/drawing/2014/main" id="{35816BD7-BC30-4019-90FD-7C08904CD3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3720" y="429787"/>
            <a:ext cx="7428280" cy="5971013"/>
          </a:xfrm>
        </p:spPr>
      </p:pic>
      <p:sp>
        <p:nvSpPr>
          <p:cNvPr id="6" name="Text Placeholder 5">
            <a:extLst>
              <a:ext uri="{FF2B5EF4-FFF2-40B4-BE49-F238E27FC236}">
                <a16:creationId xmlns:a16="http://schemas.microsoft.com/office/drawing/2014/main" id="{FE3A21A8-844B-48D6-89C0-77C1E1225B55}"/>
              </a:ext>
            </a:extLst>
          </p:cNvPr>
          <p:cNvSpPr>
            <a:spLocks noGrp="1"/>
          </p:cNvSpPr>
          <p:nvPr>
            <p:ph type="body" sz="half" idx="2"/>
          </p:nvPr>
        </p:nvSpPr>
        <p:spPr/>
        <p:txBody>
          <a:bodyPr/>
          <a:lstStyle/>
          <a:p>
            <a:r>
              <a:rPr lang="en-US" dirty="0"/>
              <a:t>Due to rotation invariance, a pair of oscillators only has one degree of freedom, which evolves as</a:t>
            </a:r>
          </a:p>
          <a:p>
            <a:endParaRPr lang="en-US" dirty="0"/>
          </a:p>
          <a:p>
            <a:endParaRPr lang="en-US" dirty="0"/>
          </a:p>
          <a:p>
            <a:endParaRPr lang="en-US" dirty="0"/>
          </a:p>
        </p:txBody>
      </p:sp>
      <p:pic>
        <p:nvPicPr>
          <p:cNvPr id="2054" name="Picture 6" descr="https://latex.codecogs.com/gif.latex?%5Cdpi%7B300%7D%20%5Chuge%20%5Cdot%7B%5Cvarphi%7D%20%3D%20%5CDelta%20%5Comega%20-%202K%5Csin%28%5Cvarphi%29">
            <a:extLst>
              <a:ext uri="{FF2B5EF4-FFF2-40B4-BE49-F238E27FC236}">
                <a16:creationId xmlns:a16="http://schemas.microsoft.com/office/drawing/2014/main" id="{59B3644A-227F-48EB-9980-4B6417CCF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87" y="2970345"/>
            <a:ext cx="4057878" cy="4850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6B10828-6A82-4E7A-8B0D-5A563EA3D39A}"/>
              </a:ext>
            </a:extLst>
          </p:cNvPr>
          <p:cNvPicPr>
            <a:picLocks noChangeAspect="1"/>
          </p:cNvPicPr>
          <p:nvPr/>
        </p:nvPicPr>
        <p:blipFill>
          <a:blip r:embed="rId4"/>
          <a:stretch>
            <a:fillRect/>
          </a:stretch>
        </p:blipFill>
        <p:spPr>
          <a:xfrm>
            <a:off x="1578088" y="4860949"/>
            <a:ext cx="2581275" cy="657225"/>
          </a:xfrm>
          <a:prstGeom prst="rect">
            <a:avLst/>
          </a:prstGeom>
        </p:spPr>
      </p:pic>
    </p:spTree>
    <p:extLst>
      <p:ext uri="{BB962C8B-B14F-4D97-AF65-F5344CB8AC3E}">
        <p14:creationId xmlns:p14="http://schemas.microsoft.com/office/powerpoint/2010/main" val="3087736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8B5484-A994-4A02-A26E-356CC0E9E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086" y="2146737"/>
            <a:ext cx="7417291" cy="4592228"/>
          </a:xfrm>
          <a:prstGeom prst="rect">
            <a:avLst/>
          </a:prstGeom>
        </p:spPr>
      </p:pic>
      <p:sp>
        <p:nvSpPr>
          <p:cNvPr id="2" name="Title 1"/>
          <p:cNvSpPr>
            <a:spLocks noGrp="1"/>
          </p:cNvSpPr>
          <p:nvPr>
            <p:ph type="title"/>
          </p:nvPr>
        </p:nvSpPr>
        <p:spPr/>
        <p:txBody>
          <a:bodyPr/>
          <a:lstStyle/>
          <a:p>
            <a:r>
              <a:rPr lang="en-US" dirty="0"/>
              <a:t>The fruit fly of collective behavior: Kuramoto Model</a:t>
            </a:r>
          </a:p>
        </p:txBody>
      </p:sp>
      <p:sp>
        <p:nvSpPr>
          <p:cNvPr id="3" name="Content Placeholder 2"/>
          <p:cNvSpPr>
            <a:spLocks noGrp="1"/>
          </p:cNvSpPr>
          <p:nvPr>
            <p:ph sz="half" idx="1"/>
          </p:nvPr>
        </p:nvSpPr>
        <p:spPr>
          <a:xfrm>
            <a:off x="876299" y="2296751"/>
            <a:ext cx="3477337" cy="3866718"/>
          </a:xfrm>
        </p:spPr>
        <p:txBody>
          <a:bodyPr>
            <a:normAutofit/>
          </a:bodyPr>
          <a:lstStyle/>
          <a:p>
            <a:r>
              <a:rPr lang="en-US" dirty="0"/>
              <a:t>Key features:</a:t>
            </a:r>
          </a:p>
          <a:p>
            <a:pPr lvl="1"/>
            <a:r>
              <a:rPr lang="en-US" dirty="0"/>
              <a:t>Heterogeneity:</a:t>
            </a:r>
          </a:p>
          <a:p>
            <a:pPr lvl="1"/>
            <a:endParaRPr lang="en-US" dirty="0"/>
          </a:p>
          <a:p>
            <a:pPr lvl="1"/>
            <a:r>
              <a:rPr lang="en-US" dirty="0"/>
              <a:t>Coupling drives phases together</a:t>
            </a:r>
          </a:p>
          <a:p>
            <a:r>
              <a:rPr lang="en-US" dirty="0"/>
              <a:t>Order parameter:</a:t>
            </a:r>
          </a:p>
          <a:p>
            <a:endParaRPr lang="en-US" dirty="0"/>
          </a:p>
          <a:p>
            <a:endParaRPr lang="en-US" dirty="0"/>
          </a:p>
        </p:txBody>
      </p:sp>
      <p:pic>
        <p:nvPicPr>
          <p:cNvPr id="1026" name="Picture 2" descr="https://latex.codecogs.com/gif.latex?%5Chuge%20z%20%3D%20%7B1%5Cover%20N%7D%20%5Csum_%7Bi%3D1%7D%5E%7BN%7D%20%5Cexp%28%5Ctextrm%7Bi%7D%20%5Ctheta_i%29">
            <a:extLst>
              <a:ext uri="{FF2B5EF4-FFF2-40B4-BE49-F238E27FC236}">
                <a16:creationId xmlns:a16="http://schemas.microsoft.com/office/drawing/2014/main" id="{0512BD09-A06B-4252-9DB7-7B92FC45F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923" y="3051147"/>
            <a:ext cx="2109460" cy="8629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latex.codecogs.com/gif.latex?%5Chuge%20K%5Cto%20%5Cinfty">
            <a:extLst>
              <a:ext uri="{FF2B5EF4-FFF2-40B4-BE49-F238E27FC236}">
                <a16:creationId xmlns:a16="http://schemas.microsoft.com/office/drawing/2014/main" id="{DAFFE8C8-E1C9-4748-9CA4-8B2D3EAED2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6710" y="5343324"/>
            <a:ext cx="894689" cy="1957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atex.codecogs.com/gif.latex?%5Chuge%20%7B%5Ctextrm%7Bd%7Dz%20%5Cover%20%5Ctextrm%7Bd%7Dt%7D%20%3D%20%5Ctextrm%7Bi%7D%20%5Clangle%20%5Comega%20%5Crangle%20z">
            <a:extLst>
              <a:ext uri="{FF2B5EF4-FFF2-40B4-BE49-F238E27FC236}">
                <a16:creationId xmlns:a16="http://schemas.microsoft.com/office/drawing/2014/main" id="{3E6A8FEC-2A04-496D-AD1D-079419EF82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5268" y="5153745"/>
            <a:ext cx="1237060" cy="57486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latex.codecogs.com/gif.latex?%5Cdpi%7B300%7D%20%5CLARGE%20%5Comega_i%20%5Csim%20g%28%5Comega%29">
            <a:extLst>
              <a:ext uri="{FF2B5EF4-FFF2-40B4-BE49-F238E27FC236}">
                <a16:creationId xmlns:a16="http://schemas.microsoft.com/office/drawing/2014/main" id="{099B4F3C-F171-4F24-B631-E297B497EB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5937" y="3105833"/>
            <a:ext cx="1338060" cy="33745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latex.codecogs.com/gif.latex?%5Cdpi%7B300%7D%20%5CLARGE%20%5Cdot%7B%5Ctheta%7D_i%20%3D%20%5Comega_i%20&amp;plus;%20%7BK%5Cover%20N%7D%5Csum_%7Bj%3D1%7D%5EN%20%5Csin%28%5Ctheta_j%20-%20%5Ctheta_i%29">
            <a:extLst>
              <a:ext uri="{FF2B5EF4-FFF2-40B4-BE49-F238E27FC236}">
                <a16:creationId xmlns:a16="http://schemas.microsoft.com/office/drawing/2014/main" id="{39493909-C15C-40C3-8835-9F056DCF6C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8609" y="1210355"/>
            <a:ext cx="5364642" cy="143942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FC4360A9-C92F-46F9-B022-E46B72B8AFA1}"/>
              </a:ext>
            </a:extLst>
          </p:cNvPr>
          <p:cNvGrpSpPr/>
          <p:nvPr/>
        </p:nvGrpSpPr>
        <p:grpSpPr>
          <a:xfrm>
            <a:off x="5006388" y="4226081"/>
            <a:ext cx="1826717" cy="2191134"/>
            <a:chOff x="5006388" y="4226081"/>
            <a:chExt cx="1826717" cy="2191134"/>
          </a:xfrm>
        </p:grpSpPr>
        <p:pic>
          <p:nvPicPr>
            <p:cNvPr id="10" name="Picture 9">
              <a:extLst>
                <a:ext uri="{FF2B5EF4-FFF2-40B4-BE49-F238E27FC236}">
                  <a16:creationId xmlns:a16="http://schemas.microsoft.com/office/drawing/2014/main" id="{F2641FB8-F8AF-4926-91C2-31C2F86D05C3}"/>
                </a:ext>
              </a:extLst>
            </p:cNvPr>
            <p:cNvPicPr>
              <a:picLocks noChangeAspect="1"/>
            </p:cNvPicPr>
            <p:nvPr/>
          </p:nvPicPr>
          <p:blipFill>
            <a:blip r:embed="rId9"/>
            <a:stretch>
              <a:fillRect/>
            </a:stretch>
          </p:blipFill>
          <p:spPr>
            <a:xfrm>
              <a:off x="5006388" y="4226081"/>
              <a:ext cx="1603123" cy="1621984"/>
            </a:xfrm>
            <a:prstGeom prst="rect">
              <a:avLst/>
            </a:prstGeom>
          </p:spPr>
        </p:pic>
        <p:sp>
          <p:nvSpPr>
            <p:cNvPr id="5" name="Arrow: Striped Right 4">
              <a:extLst>
                <a:ext uri="{FF2B5EF4-FFF2-40B4-BE49-F238E27FC236}">
                  <a16:creationId xmlns:a16="http://schemas.microsoft.com/office/drawing/2014/main" id="{1B4A0967-0219-4EB5-A565-0D71CC9A8856}"/>
                </a:ext>
              </a:extLst>
            </p:cNvPr>
            <p:cNvSpPr/>
            <p:nvPr/>
          </p:nvSpPr>
          <p:spPr>
            <a:xfrm rot="3158394">
              <a:off x="6220792" y="5804902"/>
              <a:ext cx="825500" cy="399126"/>
            </a:xfrm>
            <a:prstGeom prst="stripedRightArrow">
              <a:avLst>
                <a:gd name="adj1" fmla="val 41979"/>
                <a:gd name="adj2" fmla="val 602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27E9ACE1-CDC0-4E67-BD70-D5FFE754EC52}"/>
              </a:ext>
            </a:extLst>
          </p:cNvPr>
          <p:cNvPicPr>
            <a:picLocks noChangeAspect="1"/>
          </p:cNvPicPr>
          <p:nvPr/>
        </p:nvPicPr>
        <p:blipFill>
          <a:blip r:embed="rId10"/>
          <a:stretch>
            <a:fillRect/>
          </a:stretch>
        </p:blipFill>
        <p:spPr>
          <a:xfrm>
            <a:off x="7012967" y="3105833"/>
            <a:ext cx="1603123" cy="1616550"/>
          </a:xfrm>
          <a:prstGeom prst="rect">
            <a:avLst/>
          </a:prstGeom>
        </p:spPr>
      </p:pic>
      <p:sp>
        <p:nvSpPr>
          <p:cNvPr id="14" name="Arrow: Striped Right 13">
            <a:extLst>
              <a:ext uri="{FF2B5EF4-FFF2-40B4-BE49-F238E27FC236}">
                <a16:creationId xmlns:a16="http://schemas.microsoft.com/office/drawing/2014/main" id="{348BFECA-47A8-47A1-ABD3-70F12F685BB6}"/>
              </a:ext>
            </a:extLst>
          </p:cNvPr>
          <p:cNvSpPr/>
          <p:nvPr/>
        </p:nvSpPr>
        <p:spPr>
          <a:xfrm rot="3773564">
            <a:off x="7855284" y="4897389"/>
            <a:ext cx="825500" cy="399126"/>
          </a:xfrm>
          <a:prstGeom prst="stripedRightArrow">
            <a:avLst>
              <a:gd name="adj1" fmla="val 41979"/>
              <a:gd name="adj2" fmla="val 602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DF1E978-4483-4C1A-A315-43CA6A1E519F}"/>
              </a:ext>
            </a:extLst>
          </p:cNvPr>
          <p:cNvGrpSpPr/>
          <p:nvPr/>
        </p:nvGrpSpPr>
        <p:grpSpPr>
          <a:xfrm>
            <a:off x="9961479" y="3413008"/>
            <a:ext cx="1705163" cy="2435057"/>
            <a:chOff x="9961479" y="3413008"/>
            <a:chExt cx="1705163" cy="2435057"/>
          </a:xfrm>
        </p:grpSpPr>
        <p:pic>
          <p:nvPicPr>
            <p:cNvPr id="11" name="Picture 10">
              <a:extLst>
                <a:ext uri="{FF2B5EF4-FFF2-40B4-BE49-F238E27FC236}">
                  <a16:creationId xmlns:a16="http://schemas.microsoft.com/office/drawing/2014/main" id="{88986028-8D6E-447E-8BAB-BF80B256C20A}"/>
                </a:ext>
              </a:extLst>
            </p:cNvPr>
            <p:cNvPicPr>
              <a:picLocks noChangeAspect="1"/>
            </p:cNvPicPr>
            <p:nvPr/>
          </p:nvPicPr>
          <p:blipFill>
            <a:blip r:embed="rId11"/>
            <a:stretch>
              <a:fillRect/>
            </a:stretch>
          </p:blipFill>
          <p:spPr>
            <a:xfrm>
              <a:off x="9961479" y="4226081"/>
              <a:ext cx="1705163" cy="1621984"/>
            </a:xfrm>
            <a:prstGeom prst="rect">
              <a:avLst/>
            </a:prstGeom>
          </p:spPr>
        </p:pic>
        <p:sp>
          <p:nvSpPr>
            <p:cNvPr id="15" name="Arrow: Striped Right 14">
              <a:extLst>
                <a:ext uri="{FF2B5EF4-FFF2-40B4-BE49-F238E27FC236}">
                  <a16:creationId xmlns:a16="http://schemas.microsoft.com/office/drawing/2014/main" id="{325EE48C-0F8C-4F13-8FE2-78543F52D1E5}"/>
                </a:ext>
              </a:extLst>
            </p:cNvPr>
            <p:cNvSpPr/>
            <p:nvPr/>
          </p:nvSpPr>
          <p:spPr>
            <a:xfrm rot="16777365">
              <a:off x="10551491" y="3626195"/>
              <a:ext cx="825500" cy="399126"/>
            </a:xfrm>
            <a:prstGeom prst="stripedRightArrow">
              <a:avLst>
                <a:gd name="adj1" fmla="val 41979"/>
                <a:gd name="adj2" fmla="val 602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https://latex.codecogs.com/gif.latex?%5Chuge%20z%20%3D%20R%20%5Ctextrm%7Be%7D%5E%7B%5Ctextrm%7Bi%7D%5CPsi%7D%20%3D%20%5Cfrac%7B1%7D%7BN%7D%5Csum_%7Bi%3D1%7D%5EN%20%5Cexp%28%5Ctextrm%7Bi%7D%5Ctheta_i%29">
            <a:extLst>
              <a:ext uri="{FF2B5EF4-FFF2-40B4-BE49-F238E27FC236}">
                <a16:creationId xmlns:a16="http://schemas.microsoft.com/office/drawing/2014/main" id="{29E65399-5E14-47DC-B34D-4815DAC078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2948" y="4812954"/>
            <a:ext cx="2884037" cy="82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92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2B1DDC-67D6-4AB0-8130-AB7AFCD6A82C}"/>
              </a:ext>
            </a:extLst>
          </p:cNvPr>
          <p:cNvSpPr>
            <a:spLocks noGrp="1"/>
          </p:cNvSpPr>
          <p:nvPr>
            <p:ph type="title"/>
          </p:nvPr>
        </p:nvSpPr>
        <p:spPr/>
        <p:txBody>
          <a:bodyPr/>
          <a:lstStyle/>
          <a:p>
            <a:r>
              <a:rPr lang="en-US" dirty="0"/>
              <a:t>Reduced model via the Ott-</a:t>
            </a:r>
            <a:r>
              <a:rPr lang="en-US" dirty="0" err="1"/>
              <a:t>Antonsen</a:t>
            </a:r>
            <a:r>
              <a:rPr lang="en-US" dirty="0"/>
              <a:t> ansatz</a:t>
            </a:r>
          </a:p>
        </p:txBody>
      </p:sp>
      <p:sp>
        <p:nvSpPr>
          <p:cNvPr id="6" name="Content Placeholder 5">
            <a:extLst>
              <a:ext uri="{FF2B5EF4-FFF2-40B4-BE49-F238E27FC236}">
                <a16:creationId xmlns:a16="http://schemas.microsoft.com/office/drawing/2014/main" id="{F02CBEEF-82CC-4142-B8AD-380EE4B087FD}"/>
              </a:ext>
            </a:extLst>
          </p:cNvPr>
          <p:cNvSpPr>
            <a:spLocks noGrp="1"/>
          </p:cNvSpPr>
          <p:nvPr>
            <p:ph idx="1"/>
          </p:nvPr>
        </p:nvSpPr>
        <p:spPr/>
        <p:txBody>
          <a:bodyPr/>
          <a:lstStyle/>
          <a:p>
            <a:r>
              <a:rPr lang="en-US" dirty="0"/>
              <a:t>In the limit                   , the order parameter obeys an autonomous ODE</a:t>
            </a:r>
          </a:p>
          <a:p>
            <a:r>
              <a:rPr lang="en-US" dirty="0"/>
              <a:t>If                                     , then</a:t>
            </a:r>
          </a:p>
          <a:p>
            <a:endParaRPr lang="en-US" dirty="0"/>
          </a:p>
          <a:p>
            <a:endParaRPr lang="en-US" dirty="0"/>
          </a:p>
          <a:p>
            <a:endParaRPr lang="en-US" dirty="0"/>
          </a:p>
          <a:p>
            <a:endParaRPr lang="en-US" dirty="0"/>
          </a:p>
        </p:txBody>
      </p:sp>
      <p:pic>
        <p:nvPicPr>
          <p:cNvPr id="7" name="Picture 8" descr="https://latex.codecogs.com/gif.latex?%5Cdpi%7B300%7D%20%5CLARGE%20N%5Cto%20%5Cinfty">
            <a:extLst>
              <a:ext uri="{FF2B5EF4-FFF2-40B4-BE49-F238E27FC236}">
                <a16:creationId xmlns:a16="http://schemas.microsoft.com/office/drawing/2014/main" id="{FEC33940-D803-42D9-9BCF-384B31A97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990" y="1914500"/>
            <a:ext cx="1310037" cy="2719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atex.codecogs.com/png.latex?%5Cdpi%7B300%7D%20%5Chuge%20%5Comega%20%5Csim%20%5Ctext%7BCauchy%7D%28%5COmega%2C%20%5Cdelta%29">
            <a:extLst>
              <a:ext uri="{FF2B5EF4-FFF2-40B4-BE49-F238E27FC236}">
                <a16:creationId xmlns:a16="http://schemas.microsoft.com/office/drawing/2014/main" id="{108B5AA5-5F1A-4838-8BFD-8F0154A8B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7235" y="2778794"/>
            <a:ext cx="2831510" cy="3984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atex.codecogs.com/png.latex?%5Cdpi%7B150%7D%20%5Chuge%20%5Cfrac%7B%5Ctextrm%7Bd%7Dz%7D%7B%5Ctextrm%7Bd%7Dt%7D%20%3D%20%5Ctextrm%7Bi%7D%5Cleft%28%5COmega&amp;plus;%5Ctextrm%7Bi%7D%5Cdelta%5Cright%29z%20&amp;plus;%20%5Cfrac%7B1%7D%7B2%7DKz%5Cleft%281-%7Cz%7C%5E2%5Cright%29">
            <a:extLst>
              <a:ext uri="{FF2B5EF4-FFF2-40B4-BE49-F238E27FC236}">
                <a16:creationId xmlns:a16="http://schemas.microsoft.com/office/drawing/2014/main" id="{1671DF18-6C96-4798-87F2-E150A98AAA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5607" y="3415643"/>
            <a:ext cx="6280785" cy="9292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C68405F-D689-4D5E-A70E-A9203AD380DB}"/>
              </a:ext>
            </a:extLst>
          </p:cNvPr>
          <p:cNvSpPr txBox="1"/>
          <p:nvPr/>
        </p:nvSpPr>
        <p:spPr>
          <a:xfrm>
            <a:off x="838200" y="6176963"/>
            <a:ext cx="10515600" cy="800219"/>
          </a:xfrm>
          <a:prstGeom prst="rect">
            <a:avLst/>
          </a:prstGeom>
          <a:noFill/>
        </p:spPr>
        <p:txBody>
          <a:bodyPr wrap="square" rtlCol="0">
            <a:spAutoFit/>
          </a:bodyPr>
          <a:lstStyle/>
          <a:p>
            <a:pPr lvl="0"/>
            <a:r>
              <a:rPr lang="en-US" sz="1400" dirty="0">
                <a:solidFill>
                  <a:prstClr val="black"/>
                </a:solidFill>
              </a:rPr>
              <a:t>Ott, E., &amp; </a:t>
            </a:r>
            <a:r>
              <a:rPr lang="en-US" sz="1400" dirty="0" err="1">
                <a:solidFill>
                  <a:prstClr val="black"/>
                </a:solidFill>
              </a:rPr>
              <a:t>Antonsen</a:t>
            </a:r>
            <a:r>
              <a:rPr lang="en-US" sz="1400" dirty="0">
                <a:solidFill>
                  <a:prstClr val="black"/>
                </a:solidFill>
              </a:rPr>
              <a:t>, T. M. (2008). Low dimensional behavior of large systems of globally coupled oscillators. </a:t>
            </a:r>
            <a:r>
              <a:rPr lang="en-US" sz="1400" i="1" dirty="0">
                <a:solidFill>
                  <a:prstClr val="black"/>
                </a:solidFill>
              </a:rPr>
              <a:t>Chaos: An Interdisciplinary Journal of Nonlinear Science</a:t>
            </a:r>
            <a:r>
              <a:rPr lang="en-US" sz="1400" dirty="0">
                <a:solidFill>
                  <a:prstClr val="black"/>
                </a:solidFill>
              </a:rPr>
              <a:t>, </a:t>
            </a:r>
            <a:r>
              <a:rPr lang="en-US" sz="1400" i="1" dirty="0">
                <a:solidFill>
                  <a:prstClr val="black"/>
                </a:solidFill>
              </a:rPr>
              <a:t>18</a:t>
            </a:r>
            <a:r>
              <a:rPr lang="en-US" sz="1400" dirty="0">
                <a:solidFill>
                  <a:prstClr val="black"/>
                </a:solidFill>
              </a:rPr>
              <a:t>(3), 37113.</a:t>
            </a:r>
          </a:p>
          <a:p>
            <a:endParaRPr lang="en-US" dirty="0"/>
          </a:p>
        </p:txBody>
      </p:sp>
    </p:spTree>
    <p:extLst>
      <p:ext uri="{BB962C8B-B14F-4D97-AF65-F5344CB8AC3E}">
        <p14:creationId xmlns:p14="http://schemas.microsoft.com/office/powerpoint/2010/main" val="45597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FE66A-7029-407B-88FD-32430DCE1EF4}"/>
              </a:ext>
            </a:extLst>
          </p:cNvPr>
          <p:cNvSpPr>
            <a:spLocks noGrp="1"/>
          </p:cNvSpPr>
          <p:nvPr>
            <p:ph type="title"/>
          </p:nvPr>
        </p:nvSpPr>
        <p:spPr/>
        <p:txBody>
          <a:bodyPr/>
          <a:lstStyle/>
          <a:p>
            <a:r>
              <a:rPr lang="en-US" dirty="0"/>
              <a:t>Modular Coupling → “Meta-Oscillators”</a:t>
            </a:r>
          </a:p>
        </p:txBody>
      </p:sp>
      <p:sp>
        <p:nvSpPr>
          <p:cNvPr id="3" name="Content Placeholder 2">
            <a:extLst>
              <a:ext uri="{FF2B5EF4-FFF2-40B4-BE49-F238E27FC236}">
                <a16:creationId xmlns:a16="http://schemas.microsoft.com/office/drawing/2014/main" id="{4C5F117E-C72E-499A-9AD9-9C259E242BA5}"/>
              </a:ext>
            </a:extLst>
          </p:cNvPr>
          <p:cNvSpPr>
            <a:spLocks noGrp="1"/>
          </p:cNvSpPr>
          <p:nvPr>
            <p:ph sz="half" idx="1"/>
          </p:nvPr>
        </p:nvSpPr>
        <p:spPr/>
        <p:txBody>
          <a:bodyPr/>
          <a:lstStyle/>
          <a:p>
            <a:r>
              <a:rPr lang="en-US" dirty="0"/>
              <a:t>Coupling network has modular structure</a:t>
            </a:r>
          </a:p>
          <a:p>
            <a:pPr lvl="1"/>
            <a:r>
              <a:rPr lang="en-US" dirty="0"/>
              <a:t>Strong coupling within modules</a:t>
            </a:r>
          </a:p>
          <a:p>
            <a:pPr lvl="1"/>
            <a:r>
              <a:rPr lang="en-US" dirty="0"/>
              <a:t>Weak coupling between modules</a:t>
            </a:r>
          </a:p>
          <a:p>
            <a:r>
              <a:rPr lang="en-US" dirty="0"/>
              <a:t>Measure synchrony with </a:t>
            </a:r>
            <a:r>
              <a:rPr lang="en-US" i="1" dirty="0"/>
              <a:t>cluster order parameters</a:t>
            </a:r>
            <a:r>
              <a:rPr lang="en-US" dirty="0"/>
              <a:t>:</a:t>
            </a:r>
          </a:p>
        </p:txBody>
      </p:sp>
      <p:pic>
        <p:nvPicPr>
          <p:cNvPr id="6" name="Content Placeholder 5">
            <a:extLst>
              <a:ext uri="{FF2B5EF4-FFF2-40B4-BE49-F238E27FC236}">
                <a16:creationId xmlns:a16="http://schemas.microsoft.com/office/drawing/2014/main" id="{88EEEE2A-B6F5-4E5E-ADDE-00D29073686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23898" y="2253107"/>
            <a:ext cx="4291160" cy="4149970"/>
          </a:xfrm>
        </p:spPr>
      </p:pic>
      <p:pic>
        <p:nvPicPr>
          <p:cNvPr id="2052" name="Picture 4" descr="https://latex.codecogs.com/gif.latex?%5Cdpi%7B300%7D%20%5CLARGE%20%28M%3D3%2C%20N%20%3D%205%29">
            <a:extLst>
              <a:ext uri="{FF2B5EF4-FFF2-40B4-BE49-F238E27FC236}">
                <a16:creationId xmlns:a16="http://schemas.microsoft.com/office/drawing/2014/main" id="{3F31D869-97D7-4B97-AA7E-A84D149978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5375" y="5628379"/>
            <a:ext cx="2298926" cy="36012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latex.codecogs.com/gif.latex?%5Cdpi%7B300%7D%20%5CLARGE%20%5Csigma%20%3D%201%2C%5Cdots%2C%20M">
            <a:extLst>
              <a:ext uri="{FF2B5EF4-FFF2-40B4-BE49-F238E27FC236}">
                <a16:creationId xmlns:a16="http://schemas.microsoft.com/office/drawing/2014/main" id="{06C8830A-37F0-406D-9078-0AB683E305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148" y="5859746"/>
            <a:ext cx="1978432" cy="31721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latex.codecogs.com/gif.latex?%5Cdpi%7B300%7D%20%5CLARGE%20z_%5Csigma%20%3D%20%7B1%5Cover%20N%7D%5Csum_%7Bj%3D1%7D%5E%7BN%7D%5Cexp%28%5Ctextrm%7Bi%7D%5Ctheta%5E%5Csigma_j%29">
            <a:extLst>
              <a:ext uri="{FF2B5EF4-FFF2-40B4-BE49-F238E27FC236}">
                <a16:creationId xmlns:a16="http://schemas.microsoft.com/office/drawing/2014/main" id="{B57520CE-27E1-4F4A-BD4D-4A3A911110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0898" y="4495653"/>
            <a:ext cx="3040932" cy="113272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latex.codecogs.com/gif.latex?%5Cdpi%7B300%7D%20%5CLARGE%20%5Cdot%7B%5Ctheta%7D%5E%5Csigma_i%20%3D%20%5Comega%5E%5Csigma_i%20&amp;plus;%20%5Csum_%7B%5Csigma%27%3D1%7D%5EM%20%7BK_%7B%5Csigma%20%5Csigma%27%7D%20%5Cover%20N%7D%5Csum_%7Bj%3D1%7D%5EN%20%5Csin%28%5Ctheta%5E%7B%5Csigma%27%7D_j%20-%20%5Ctheta%5E%5Csigma_i%29">
            <a:extLst>
              <a:ext uri="{FF2B5EF4-FFF2-40B4-BE49-F238E27FC236}">
                <a16:creationId xmlns:a16="http://schemas.microsoft.com/office/drawing/2014/main" id="{9EDB35D2-4883-417C-808F-6987C09EE1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5183" y="1498436"/>
            <a:ext cx="5453290" cy="1114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791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29CA-4EF0-4FD9-85FA-9D262C246D76}"/>
              </a:ext>
            </a:extLst>
          </p:cNvPr>
          <p:cNvSpPr>
            <a:spLocks noGrp="1"/>
          </p:cNvSpPr>
          <p:nvPr>
            <p:ph type="title"/>
          </p:nvPr>
        </p:nvSpPr>
        <p:spPr/>
        <p:txBody>
          <a:bodyPr/>
          <a:lstStyle/>
          <a:p>
            <a:r>
              <a:rPr lang="en-US" dirty="0"/>
              <a:t>Coarse-Grained Equations of motion</a:t>
            </a:r>
          </a:p>
        </p:txBody>
      </p:sp>
      <p:sp>
        <p:nvSpPr>
          <p:cNvPr id="3" name="Content Placeholder 2">
            <a:extLst>
              <a:ext uri="{FF2B5EF4-FFF2-40B4-BE49-F238E27FC236}">
                <a16:creationId xmlns:a16="http://schemas.microsoft.com/office/drawing/2014/main" id="{D98C2CAF-4ABC-461D-9D85-90CC378ED74C}"/>
              </a:ext>
            </a:extLst>
          </p:cNvPr>
          <p:cNvSpPr>
            <a:spLocks noGrp="1"/>
          </p:cNvSpPr>
          <p:nvPr>
            <p:ph idx="1"/>
          </p:nvPr>
        </p:nvSpPr>
        <p:spPr>
          <a:xfrm>
            <a:off x="820330" y="1765030"/>
            <a:ext cx="10515600" cy="4178569"/>
          </a:xfrm>
        </p:spPr>
        <p:txBody>
          <a:bodyPr/>
          <a:lstStyle/>
          <a:p>
            <a:r>
              <a:rPr lang="en-US" dirty="0"/>
              <a:t>If                                             , then</a:t>
            </a:r>
            <a:br>
              <a:rPr lang="en-US" dirty="0"/>
            </a:br>
            <a:br>
              <a:rPr lang="en-US" dirty="0"/>
            </a:br>
            <a:br>
              <a:rPr lang="en-US" dirty="0"/>
            </a:br>
            <a:br>
              <a:rPr lang="en-US" dirty="0"/>
            </a:br>
            <a:r>
              <a:rPr lang="en-US" dirty="0"/>
              <a:t>as                   [1]</a:t>
            </a:r>
          </a:p>
          <a:p>
            <a:r>
              <a:rPr lang="en-US" dirty="0"/>
              <a:t>Relies on population average </a:t>
            </a:r>
            <a:br>
              <a:rPr lang="en-US" dirty="0"/>
            </a:br>
            <a:r>
              <a:rPr lang="en-US" dirty="0"/>
              <a:t>behaving deterministically</a:t>
            </a:r>
          </a:p>
          <a:p>
            <a:r>
              <a:rPr lang="en-US" dirty="0"/>
              <a:t>Does the same reduction work</a:t>
            </a:r>
            <a:br>
              <a:rPr lang="en-US" dirty="0"/>
            </a:br>
            <a:r>
              <a:rPr lang="en-US" dirty="0"/>
              <a:t>for small N?</a:t>
            </a:r>
          </a:p>
        </p:txBody>
      </p:sp>
      <p:pic>
        <p:nvPicPr>
          <p:cNvPr id="3076" name="Picture 4" descr="https://latex.codecogs.com/gif.latex?%5Cdpi%7B300%7D%20%5CLARGE%20%5Comega_i%5E%5Csigma%20%5Csim%20%5Ctextrm%7BCauchy%7D%28%5COmega_%5Csigma%20%2C%20%5Cdelta_%5Csigma%29">
            <a:extLst>
              <a:ext uri="{FF2B5EF4-FFF2-40B4-BE49-F238E27FC236}">
                <a16:creationId xmlns:a16="http://schemas.microsoft.com/office/drawing/2014/main" id="{2D7F4AA0-6AB2-4CD6-A7A6-3A3E69ACD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748" y="1765031"/>
            <a:ext cx="3463697" cy="4156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atex.codecogs.com/gif.latex?%5Cdpi%7B300%7D%20%5CLARGE%20%5Cdot%7Bz%7D_%5Csigma%20%3D%20%5Ctextrm%7Bi%7D%28%5COmega_%5Csigma%20&amp;plus;%20%5Ctextrm%7Bi%7D%5Cdelta_%5Csigma%29z_%5Csigma%20&amp;plus;%20%7B1%5Cover%202%7D%5Csum_%7B%5Csigma%27%20%3D%201%7D%5EM%20K_%7B%5Csigma%20%5Csigma%27%7D%28z_%7B%5Csigma%27%7D%20-%20z_%7B%5Csigma%27%7D%5E*%20z_%5Csigma%5E2%29">
            <a:extLst>
              <a:ext uri="{FF2B5EF4-FFF2-40B4-BE49-F238E27FC236}">
                <a16:creationId xmlns:a16="http://schemas.microsoft.com/office/drawing/2014/main" id="{6D3FA239-3813-453C-80AF-32BF01A3F8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8197" y="2190711"/>
            <a:ext cx="6795579" cy="11405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latex.codecogs.com/gif.latex?%5Cdpi%7B300%7D%20%5CLARGE%20N%5Cto%20%5Cinfty">
            <a:extLst>
              <a:ext uri="{FF2B5EF4-FFF2-40B4-BE49-F238E27FC236}">
                <a16:creationId xmlns:a16="http://schemas.microsoft.com/office/drawing/2014/main" id="{C3A1F5F0-25EB-4A67-AF61-CEE2FE0884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1537" y="3351017"/>
            <a:ext cx="1310037" cy="271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454C11C-3E6C-4CF0-810D-A3549FAC2D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3613" y="3204770"/>
            <a:ext cx="6433524" cy="3392221"/>
          </a:xfrm>
          <a:prstGeom prst="rect">
            <a:avLst/>
          </a:prstGeom>
        </p:spPr>
      </p:pic>
      <p:sp>
        <p:nvSpPr>
          <p:cNvPr id="6" name="TextBox 5">
            <a:extLst>
              <a:ext uri="{FF2B5EF4-FFF2-40B4-BE49-F238E27FC236}">
                <a16:creationId xmlns:a16="http://schemas.microsoft.com/office/drawing/2014/main" id="{FE41AFF2-D9CE-4014-8C66-A6ABC4DA06C5}"/>
              </a:ext>
            </a:extLst>
          </p:cNvPr>
          <p:cNvSpPr txBox="1"/>
          <p:nvPr/>
        </p:nvSpPr>
        <p:spPr>
          <a:xfrm>
            <a:off x="0" y="6187875"/>
            <a:ext cx="5419027" cy="830997"/>
          </a:xfrm>
          <a:prstGeom prst="rect">
            <a:avLst/>
          </a:prstGeom>
          <a:noFill/>
        </p:spPr>
        <p:txBody>
          <a:bodyPr wrap="square" rtlCol="0">
            <a:spAutoFit/>
          </a:bodyPr>
          <a:lstStyle/>
          <a:p>
            <a:r>
              <a:rPr lang="en-US" sz="1200" dirty="0"/>
              <a:t>[1] Ott, E., &amp; </a:t>
            </a:r>
            <a:r>
              <a:rPr lang="en-US" sz="1200" dirty="0" err="1"/>
              <a:t>Antonsen</a:t>
            </a:r>
            <a:r>
              <a:rPr lang="en-US" sz="1200" dirty="0"/>
              <a:t>, T. M. (2008). Low dimensional behavior of large systems of globally coupled oscillators. </a:t>
            </a:r>
            <a:r>
              <a:rPr lang="en-US" sz="1200" i="1" dirty="0"/>
              <a:t>Chaos: An Interdisciplinary Journal of Nonlinear Science</a:t>
            </a:r>
            <a:r>
              <a:rPr lang="en-US" sz="1200" dirty="0"/>
              <a:t>, </a:t>
            </a:r>
            <a:r>
              <a:rPr lang="en-US" sz="1200" i="1" dirty="0"/>
              <a:t>18</a:t>
            </a:r>
            <a:r>
              <a:rPr lang="en-US" sz="1200" dirty="0"/>
              <a:t>(3), 37113.</a:t>
            </a:r>
          </a:p>
          <a:p>
            <a:endParaRPr lang="en-US" sz="1200" dirty="0"/>
          </a:p>
        </p:txBody>
      </p:sp>
      <p:pic>
        <p:nvPicPr>
          <p:cNvPr id="6146" name="Picture 2" descr="https://latex.codecogs.com/gif.latex?%5Cdpi%7B300%7D%20%5Chuge%20%5Csigma%20%3D%201%2C%20%5Cdots%2C%20M">
            <a:extLst>
              <a:ext uri="{FF2B5EF4-FFF2-40B4-BE49-F238E27FC236}">
                <a16:creationId xmlns:a16="http://schemas.microsoft.com/office/drawing/2014/main" id="{96BFFA8C-D594-4AF6-ABF3-6708C6697B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6418" y="2598621"/>
            <a:ext cx="2076035" cy="335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82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53A643D0-25BC-4626-AE97-E26009BFE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135" y="2022661"/>
            <a:ext cx="2766469" cy="2675445"/>
          </a:xfrm>
          <a:prstGeom prst="rect">
            <a:avLst/>
          </a:prstGeom>
        </p:spPr>
      </p:pic>
      <p:sp>
        <p:nvSpPr>
          <p:cNvPr id="4" name="Title 3">
            <a:extLst>
              <a:ext uri="{FF2B5EF4-FFF2-40B4-BE49-F238E27FC236}">
                <a16:creationId xmlns:a16="http://schemas.microsoft.com/office/drawing/2014/main" id="{FC27BE82-AD50-4838-9462-20A98980DE7D}"/>
              </a:ext>
            </a:extLst>
          </p:cNvPr>
          <p:cNvSpPr>
            <a:spLocks noGrp="1"/>
          </p:cNvSpPr>
          <p:nvPr>
            <p:ph type="title"/>
          </p:nvPr>
        </p:nvSpPr>
        <p:spPr/>
        <p:txBody>
          <a:bodyPr/>
          <a:lstStyle/>
          <a:p>
            <a:r>
              <a:rPr lang="en-US" dirty="0"/>
              <a:t>Numerical Experiments: Three by Five</a:t>
            </a:r>
          </a:p>
        </p:txBody>
      </p:sp>
      <p:sp>
        <p:nvSpPr>
          <p:cNvPr id="5" name="Content Placeholder 4">
            <a:extLst>
              <a:ext uri="{FF2B5EF4-FFF2-40B4-BE49-F238E27FC236}">
                <a16:creationId xmlns:a16="http://schemas.microsoft.com/office/drawing/2014/main" id="{1CF38B79-711B-40B8-B6B7-14035A0EC646}"/>
              </a:ext>
            </a:extLst>
          </p:cNvPr>
          <p:cNvSpPr>
            <a:spLocks noGrp="1"/>
          </p:cNvSpPr>
          <p:nvPr>
            <p:ph sz="half" idx="1"/>
          </p:nvPr>
        </p:nvSpPr>
        <p:spPr>
          <a:xfrm>
            <a:off x="838200" y="1405474"/>
            <a:ext cx="5181600" cy="4771489"/>
          </a:xfrm>
        </p:spPr>
        <p:txBody>
          <a:bodyPr>
            <a:normAutofit/>
          </a:bodyPr>
          <a:lstStyle/>
          <a:p>
            <a:r>
              <a:rPr lang="en-US" sz="2400" dirty="0"/>
              <a:t>Fifteen node network, three modules of five nodes each:</a:t>
            </a:r>
          </a:p>
          <a:p>
            <a:endParaRPr lang="en-US" sz="2400" dirty="0"/>
          </a:p>
          <a:p>
            <a:endParaRPr lang="en-US" sz="2400" dirty="0"/>
          </a:p>
          <a:p>
            <a:endParaRPr lang="en-US" sz="2400" dirty="0"/>
          </a:p>
          <a:p>
            <a:endParaRPr lang="en-US" sz="2400" dirty="0"/>
          </a:p>
          <a:p>
            <a:pPr marL="0" indent="0">
              <a:buNone/>
            </a:pPr>
            <a:endParaRPr lang="en-US" sz="2400" dirty="0"/>
          </a:p>
          <a:p>
            <a:r>
              <a:rPr lang="en-US" sz="2400" dirty="0"/>
              <a:t>Sample natural frequencies and </a:t>
            </a:r>
            <a:r>
              <a:rPr lang="en-US" sz="2400" i="1" dirty="0"/>
              <a:t>freeze for all experiments</a:t>
            </a:r>
            <a:endParaRPr lang="en-US" sz="2400" dirty="0"/>
          </a:p>
          <a:p>
            <a:r>
              <a:rPr lang="en-US" sz="2400" dirty="0"/>
              <a:t>Two control parameters:</a:t>
            </a:r>
          </a:p>
        </p:txBody>
      </p:sp>
      <p:pic>
        <p:nvPicPr>
          <p:cNvPr id="7" name="Content Placeholder 6">
            <a:extLst>
              <a:ext uri="{FF2B5EF4-FFF2-40B4-BE49-F238E27FC236}">
                <a16:creationId xmlns:a16="http://schemas.microsoft.com/office/drawing/2014/main" id="{63DAA632-7187-47B6-B568-C37DDCB1F18A}"/>
              </a:ext>
            </a:extLst>
          </p:cNvPr>
          <p:cNvPicPr>
            <a:picLocks noGrp="1" noChangeAspect="1"/>
          </p:cNvPicPr>
          <p:nvPr>
            <p:ph sz="half" idx="2"/>
          </p:nvPr>
        </p:nvPicPr>
        <p:blipFill>
          <a:blip r:embed="rId3"/>
          <a:stretch>
            <a:fillRect/>
          </a:stretch>
        </p:blipFill>
        <p:spPr>
          <a:xfrm>
            <a:off x="6444980" y="2467407"/>
            <a:ext cx="5181599" cy="4324290"/>
          </a:xfrm>
          <a:prstGeom prst="rect">
            <a:avLst/>
          </a:prstGeom>
        </p:spPr>
      </p:pic>
      <p:pic>
        <p:nvPicPr>
          <p:cNvPr id="4098" name="Picture 2" descr="https://latex.codecogs.com/gif.latex?%5Chuge%20K_%7B%5Csigma%20%5Csigma%27%7D%20%3D%20%5Cbegin%7Bcases%7D%20%7BK_%5Ctext%7Bin%7D%7D%20%26%20%5Csigma%20%3D%20%5Csigma%27%5C%5C%20%7BK_%5Ctext%7Bout%7D%7D%20%26%20%5Csigma%20%5Cneq%20%5Csigma%27%20%5Cend%7Bcases%7D">
            <a:extLst>
              <a:ext uri="{FF2B5EF4-FFF2-40B4-BE49-F238E27FC236}">
                <a16:creationId xmlns:a16="http://schemas.microsoft.com/office/drawing/2014/main" id="{5F6E4F1F-870B-487E-8198-1BF4B29D43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0441" y="5634038"/>
            <a:ext cx="3495675"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https://latex.codecogs.com/gif.latex?%5Cdpi%7B300%7D%20%5CLARGE%20%5Cdot%7B%5Ctheta%7D%5E%5Csigma_i%20%3D%20%5Comega%5E%5Csigma_i%20&amp;plus;%20%5Csum_%7B%5Csigma%27%3D1%7D%5EM%20%7BK_%7B%5Csigma%20%5Csigma%27%7D%20%5Cover%20N%7D%5Csum_%7Bj%3D1%7D%5EN%20%5Csin%28%5Ctheta%5E%7B%5Csigma%27%7D_j%20-%20%5Ctheta%5E%5Csigma_i%29">
            <a:extLst>
              <a:ext uri="{FF2B5EF4-FFF2-40B4-BE49-F238E27FC236}">
                <a16:creationId xmlns:a16="http://schemas.microsoft.com/office/drawing/2014/main" id="{63C896BF-CEC2-4860-8BA5-A73505E6F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981" y="1352741"/>
            <a:ext cx="5453290" cy="1114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153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1719F12E-2CDA-46B2-86FD-FC286B2F8CA4}"/>
              </a:ext>
            </a:extLst>
          </p:cNvPr>
          <p:cNvCxnSpPr>
            <a:cxnSpLocks/>
          </p:cNvCxnSpPr>
          <p:nvPr/>
        </p:nvCxnSpPr>
        <p:spPr>
          <a:xfrm>
            <a:off x="395784" y="600501"/>
            <a:ext cx="1728438" cy="0"/>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0EF7B63F-82E4-43D0-8644-7F3D9F178D9F}"/>
              </a:ext>
            </a:extLst>
          </p:cNvPr>
          <p:cNvCxnSpPr>
            <a:cxnSpLocks/>
          </p:cNvCxnSpPr>
          <p:nvPr/>
        </p:nvCxnSpPr>
        <p:spPr>
          <a:xfrm>
            <a:off x="395784" y="600501"/>
            <a:ext cx="0" cy="1692533"/>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68484706-8C8C-44F0-8FC8-665DA1669789}"/>
                  </a:ext>
                </a:extLst>
              </p:cNvPr>
              <p:cNvSpPr txBox="1"/>
              <p:nvPr/>
            </p:nvSpPr>
            <p:spPr>
              <a:xfrm>
                <a:off x="483356" y="1714500"/>
                <a:ext cx="8536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𝐾</m:t>
                          </m:r>
                        </m:e>
                        <m:sub>
                          <m:r>
                            <a:rPr lang="en-US" sz="3200" b="0" i="1" smtClean="0">
                              <a:latin typeface="Cambria Math" panose="02040503050406030204" pitchFamily="18" charset="0"/>
                            </a:rPr>
                            <m:t>𝑖𝑛</m:t>
                          </m:r>
                        </m:sub>
                      </m:sSub>
                    </m:oMath>
                  </m:oMathPara>
                </a14:m>
                <a:endParaRPr lang="en-US" sz="3200" dirty="0"/>
              </a:p>
            </p:txBody>
          </p:sp>
        </mc:Choice>
        <mc:Fallback>
          <p:sp>
            <p:nvSpPr>
              <p:cNvPr id="19" name="TextBox 18">
                <a:extLst>
                  <a:ext uri="{FF2B5EF4-FFF2-40B4-BE49-F238E27FC236}">
                    <a16:creationId xmlns:a16="http://schemas.microsoft.com/office/drawing/2014/main" id="{68484706-8C8C-44F0-8FC8-665DA1669789}"/>
                  </a:ext>
                </a:extLst>
              </p:cNvPr>
              <p:cNvSpPr txBox="1">
                <a:spLocks noRot="1" noChangeAspect="1" noMove="1" noResize="1" noEditPoints="1" noAdjustHandles="1" noChangeArrowheads="1" noChangeShapeType="1" noTextEdit="1"/>
              </p:cNvSpPr>
              <p:nvPr/>
            </p:nvSpPr>
            <p:spPr>
              <a:xfrm>
                <a:off x="483356" y="1714500"/>
                <a:ext cx="853695" cy="58477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C54FD719-853F-4796-9D00-E42206E6E111}"/>
                  </a:ext>
                </a:extLst>
              </p:cNvPr>
              <p:cNvSpPr txBox="1"/>
              <p:nvPr/>
            </p:nvSpPr>
            <p:spPr>
              <a:xfrm>
                <a:off x="1337051" y="709851"/>
                <a:ext cx="105856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𝐾</m:t>
                          </m:r>
                        </m:e>
                        <m:sub>
                          <m:r>
                            <a:rPr lang="en-US" sz="3200" b="0" i="1" smtClean="0">
                              <a:latin typeface="Cambria Math" panose="02040503050406030204" pitchFamily="18" charset="0"/>
                            </a:rPr>
                            <m:t>𝑜𝑢𝑡</m:t>
                          </m:r>
                        </m:sub>
                      </m:sSub>
                    </m:oMath>
                  </m:oMathPara>
                </a14:m>
                <a:endParaRPr lang="en-US" sz="3200" dirty="0"/>
              </a:p>
            </p:txBody>
          </p:sp>
        </mc:Choice>
        <mc:Fallback>
          <p:sp>
            <p:nvSpPr>
              <p:cNvPr id="20" name="TextBox 19">
                <a:extLst>
                  <a:ext uri="{FF2B5EF4-FFF2-40B4-BE49-F238E27FC236}">
                    <a16:creationId xmlns:a16="http://schemas.microsoft.com/office/drawing/2014/main" id="{C54FD719-853F-4796-9D00-E42206E6E111}"/>
                  </a:ext>
                </a:extLst>
              </p:cNvPr>
              <p:cNvSpPr txBox="1">
                <a:spLocks noRot="1" noChangeAspect="1" noMove="1" noResize="1" noEditPoints="1" noAdjustHandles="1" noChangeArrowheads="1" noChangeShapeType="1" noTextEdit="1"/>
              </p:cNvSpPr>
              <p:nvPr/>
            </p:nvSpPr>
            <p:spPr>
              <a:xfrm>
                <a:off x="1337051" y="709851"/>
                <a:ext cx="1058560" cy="584775"/>
              </a:xfrm>
              <a:prstGeom prst="rect">
                <a:avLst/>
              </a:prstGeom>
              <a:blipFill>
                <a:blip r:embed="rId12"/>
                <a:stretch>
                  <a:fillRect/>
                </a:stretch>
              </a:blipFill>
            </p:spPr>
            <p:txBody>
              <a:bodyPr/>
              <a:lstStyle/>
              <a:p>
                <a:r>
                  <a:rPr lang="en-US">
                    <a:noFill/>
                  </a:rPr>
                  <a:t> </a:t>
                </a:r>
              </a:p>
            </p:txBody>
          </p:sp>
        </mc:Fallback>
      </mc:AlternateContent>
      <p:pic>
        <p:nvPicPr>
          <p:cNvPr id="2" name="Kin_small_Kout_small">
            <a:hlinkClick r:id="" action="ppaction://media"/>
            <a:extLst>
              <a:ext uri="{FF2B5EF4-FFF2-40B4-BE49-F238E27FC236}">
                <a16:creationId xmlns:a16="http://schemas.microsoft.com/office/drawing/2014/main" id="{A0FF4FA4-8BB5-47E9-B156-642EB67084DF}"/>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2667000" y="0"/>
            <a:ext cx="3430776" cy="3430776"/>
          </a:xfrm>
          <a:prstGeom prst="rect">
            <a:avLst/>
          </a:prstGeom>
        </p:spPr>
      </p:pic>
      <p:pic>
        <p:nvPicPr>
          <p:cNvPr id="3" name="Kin_small_Kout_large">
            <a:hlinkClick r:id="" action="ppaction://media"/>
            <a:extLst>
              <a:ext uri="{FF2B5EF4-FFF2-40B4-BE49-F238E27FC236}">
                <a16:creationId xmlns:a16="http://schemas.microsoft.com/office/drawing/2014/main" id="{33B75FDC-E80A-4BF0-A922-F926832CF46D}"/>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6096000" y="0"/>
            <a:ext cx="3429000" cy="3429000"/>
          </a:xfrm>
          <a:prstGeom prst="rect">
            <a:avLst/>
          </a:prstGeom>
        </p:spPr>
      </p:pic>
      <p:pic>
        <p:nvPicPr>
          <p:cNvPr id="8" name="Kin_large_Kout_small">
            <a:hlinkClick r:id="" action="ppaction://media"/>
            <a:extLst>
              <a:ext uri="{FF2B5EF4-FFF2-40B4-BE49-F238E27FC236}">
                <a16:creationId xmlns:a16="http://schemas.microsoft.com/office/drawing/2014/main" id="{BCAF727F-7519-488E-9DE3-E5A72968046B}"/>
              </a:ext>
            </a:extLst>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2665224" y="3338611"/>
            <a:ext cx="3430776" cy="3430776"/>
          </a:xfrm>
          <a:prstGeom prst="rect">
            <a:avLst/>
          </a:prstGeom>
        </p:spPr>
      </p:pic>
      <p:pic>
        <p:nvPicPr>
          <p:cNvPr id="10" name="Kin_large_Kin_large">
            <a:hlinkClick r:id="" action="ppaction://media"/>
            <a:extLst>
              <a:ext uri="{FF2B5EF4-FFF2-40B4-BE49-F238E27FC236}">
                <a16:creationId xmlns:a16="http://schemas.microsoft.com/office/drawing/2014/main" id="{2E430AF2-C0E5-4CF6-A72A-87F04F96622B}"/>
              </a:ext>
            </a:extLst>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6096000" y="3351932"/>
            <a:ext cx="3429000" cy="3429000"/>
          </a:xfrm>
          <a:prstGeom prst="rect">
            <a:avLst/>
          </a:prstGeom>
        </p:spPr>
      </p:pic>
    </p:spTree>
    <p:extLst>
      <p:ext uri="{BB962C8B-B14F-4D97-AF65-F5344CB8AC3E}">
        <p14:creationId xmlns:p14="http://schemas.microsoft.com/office/powerpoint/2010/main" val="93158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67" fill="hold"/>
                                        <p:tgtEl>
                                          <p:spTgt spid="2"/>
                                        </p:tgtEl>
                                      </p:cBhvr>
                                    </p:cmd>
                                  </p:childTnLst>
                                </p:cTn>
                              </p:par>
                              <p:par>
                                <p:cTn id="7" presetID="1" presetClass="mediacall" presetSubtype="0" fill="hold" nodeType="withEffect">
                                  <p:stCondLst>
                                    <p:cond delay="0"/>
                                  </p:stCondLst>
                                  <p:childTnLst>
                                    <p:cmd type="call" cmd="playFrom(0.0)">
                                      <p:cBhvr>
                                        <p:cTn id="8" dur="66667" fill="hold"/>
                                        <p:tgtEl>
                                          <p:spTgt spid="3"/>
                                        </p:tgtEl>
                                      </p:cBhvr>
                                    </p:cmd>
                                  </p:childTnLst>
                                </p:cTn>
                              </p:par>
                              <p:par>
                                <p:cTn id="9" presetID="1" presetClass="mediacall" presetSubtype="0" fill="hold" nodeType="withEffect">
                                  <p:stCondLst>
                                    <p:cond delay="0"/>
                                  </p:stCondLst>
                                  <p:childTnLst>
                                    <p:cmd type="call" cmd="playFrom(0.0)">
                                      <p:cBhvr>
                                        <p:cTn id="10" dur="66667" fill="hold"/>
                                        <p:tgtEl>
                                          <p:spTgt spid="8"/>
                                        </p:tgtEl>
                                      </p:cBhvr>
                                    </p:cmd>
                                  </p:childTnLst>
                                </p:cTn>
                              </p:par>
                              <p:par>
                                <p:cTn id="11" presetID="1" presetClass="mediacall" presetSubtype="0" fill="hold" nodeType="withEffect">
                                  <p:stCondLst>
                                    <p:cond delay="0"/>
                                  </p:stCondLst>
                                  <p:childTnLst>
                                    <p:cmd type="call" cmd="playFrom(0.0)">
                                      <p:cBhvr>
                                        <p:cTn id="12" dur="666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video>
              <p:cMediaNode vol="80000">
                <p:cTn id="14" fill="hold" display="0">
                  <p:stCondLst>
                    <p:cond delay="indefinite"/>
                  </p:stCondLst>
                </p:cTn>
                <p:tgtEl>
                  <p:spTgt spid="3"/>
                </p:tgtEl>
              </p:cMediaNode>
            </p:video>
            <p:video>
              <p:cMediaNode vol="80000">
                <p:cTn id="15" fill="hold" display="0">
                  <p:stCondLst>
                    <p:cond delay="indefinite"/>
                  </p:stCondLst>
                </p:cTn>
                <p:tgtEl>
                  <p:spTgt spid="8"/>
                </p:tgtEl>
              </p:cMediaNode>
            </p:video>
            <p:video>
              <p:cMediaNode vol="80000">
                <p:cTn id="16" fill="hold" display="0">
                  <p:stCondLst>
                    <p:cond delay="indefinite"/>
                  </p:stCondLst>
                </p:cTn>
                <p:tgtEl>
                  <p:spTgt spid="10"/>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44401AF-47CB-4961-94B2-6E00C6F5F8FD}">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52658</TotalTime>
  <Words>2148</Words>
  <Application>Microsoft Office PowerPoint</Application>
  <PresentationFormat>Widescreen</PresentationFormat>
  <Paragraphs>188</Paragraphs>
  <Slides>34</Slides>
  <Notes>11</Notes>
  <HiddenSlides>3</HiddenSlides>
  <MMClips>10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vt:lpstr>
      <vt:lpstr>Calibri</vt:lpstr>
      <vt:lpstr>Calibri Light</vt:lpstr>
      <vt:lpstr>Cambria Math</vt:lpstr>
      <vt:lpstr>Office Theme</vt:lpstr>
      <vt:lpstr>1_Office Theme</vt:lpstr>
      <vt:lpstr>Coarse-Graining for Coupled Oscillators</vt:lpstr>
      <vt:lpstr>The general problem</vt:lpstr>
      <vt:lpstr>Why the general problem is hard</vt:lpstr>
      <vt:lpstr>The fruit fly of collective behavior: Kuramoto Model</vt:lpstr>
      <vt:lpstr>Reduced model via the Ott-Antonsen ansatz</vt:lpstr>
      <vt:lpstr>Modular Coupling → “Meta-Oscillators”</vt:lpstr>
      <vt:lpstr>Coarse-Grained Equations of motion</vt:lpstr>
      <vt:lpstr>Numerical Experiments: Three by Five</vt:lpstr>
      <vt:lpstr>PowerPoint Presentation</vt:lpstr>
      <vt:lpstr>PowerPoint Presentation</vt:lpstr>
      <vt:lpstr>Inferring equations from data</vt:lpstr>
      <vt:lpstr>Quantifying fit of CG model: Training Error</vt:lpstr>
      <vt:lpstr>Sometimes you get junk. Error ≈ exp(-3)</vt:lpstr>
      <vt:lpstr>And sometimes it works well! Error ≈ exp(-14)</vt:lpstr>
      <vt:lpstr>Local synchrony predicts training error</vt:lpstr>
      <vt:lpstr>A discrete condition: phase locking</vt:lpstr>
      <vt:lpstr>Phase locking predicts training error better</vt:lpstr>
      <vt:lpstr>PowerPoint Presentation</vt:lpstr>
      <vt:lpstr>Are we looking at the right clusters?</vt:lpstr>
      <vt:lpstr>Finding clusters from the dynamics</vt:lpstr>
      <vt:lpstr>Dynamical partition mostly outperforms structural</vt:lpstr>
      <vt:lpstr>Phase locking need not respect the network structure</vt:lpstr>
      <vt:lpstr>Fit is worst when phase locking does not respect network structure</vt:lpstr>
      <vt:lpstr>Combining phase locking and network structure: Meet of partitions</vt:lpstr>
      <vt:lpstr>Coarse-graining works best when both dynamics and network structure are accounted for</vt:lpstr>
      <vt:lpstr>Conclusions</vt:lpstr>
      <vt:lpstr>Future work</vt:lpstr>
      <vt:lpstr>Thanks!</vt:lpstr>
      <vt:lpstr>Prediction</vt:lpstr>
      <vt:lpstr>PowerPoint Presentation</vt:lpstr>
      <vt:lpstr>How badly can the dynamical partition do?</vt:lpstr>
      <vt:lpstr>New worst case: much better!</vt:lpstr>
      <vt:lpstr>PowerPoint Presentation</vt:lpstr>
      <vt:lpstr>A pair of modules behaves like a pair of oscillators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dc:creator>
  <cp:lastModifiedBy>Jordan Snyder</cp:lastModifiedBy>
  <cp:revision>164</cp:revision>
  <dcterms:created xsi:type="dcterms:W3CDTF">2018-08-13T14:38:02Z</dcterms:created>
  <dcterms:modified xsi:type="dcterms:W3CDTF">2019-05-21T22:04:33Z</dcterms:modified>
</cp:coreProperties>
</file>